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57" r:id="rId3"/>
    <p:sldId id="259" r:id="rId4"/>
    <p:sldId id="262" r:id="rId5"/>
    <p:sldId id="263" r:id="rId6"/>
    <p:sldId id="264" r:id="rId7"/>
    <p:sldId id="265" r:id="rId8"/>
    <p:sldId id="267" r:id="rId9"/>
    <p:sldId id="268" r:id="rId10"/>
    <p:sldId id="261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5\Personal\Mama\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5\Personal\Mama\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5\Personal\Mama\Book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5\Personal\Mama\Book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5\Personal\Mama\Book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5\Personal\Mama\Book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dirty="0"/>
              <a:t>СУРГУУЛЬД ХИЙСЭН АУДИТААР ИЛЭРСЭН ЗӨРЧИЛ </a:t>
            </a:r>
            <a:br>
              <a:rPr lang="mn-MN" dirty="0"/>
            </a:br>
            <a:r>
              <a:rPr lang="mn-MN" dirty="0"/>
              <a:t>/ЗӨРЧЛИЙН ТООГООР/</a:t>
            </a:r>
          </a:p>
        </c:rich>
      </c:tx>
      <c:layout>
        <c:manualLayout>
          <c:xMode val="edge"/>
          <c:yMode val="edge"/>
          <c:x val="2.9697318223464612E-2"/>
          <c:y val="3.73486350985415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shade val="4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54-4B36-851E-12185A26C19A}"/>
              </c:ext>
            </c:extLst>
          </c:dPt>
          <c:dPt>
            <c:idx val="1"/>
            <c:bubble3D val="0"/>
            <c:spPr>
              <a:solidFill>
                <a:schemeClr val="accent5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54-4B36-851E-12185A26C19A}"/>
              </c:ext>
            </c:extLst>
          </c:dPt>
          <c:dPt>
            <c:idx val="2"/>
            <c:bubble3D val="0"/>
            <c:spPr>
              <a:solidFill>
                <a:schemeClr val="accent5">
                  <a:shade val="8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54-4B36-851E-12185A26C19A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F54-4B36-851E-12185A26C19A}"/>
              </c:ext>
            </c:extLst>
          </c:dPt>
          <c:dPt>
            <c:idx val="4"/>
            <c:bubble3D val="0"/>
            <c:spPr>
              <a:solidFill>
                <a:schemeClr val="accent5">
                  <a:tint val="8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F54-4B36-851E-12185A26C19A}"/>
              </c:ext>
            </c:extLst>
          </c:dPt>
          <c:dPt>
            <c:idx val="5"/>
            <c:bubble3D val="0"/>
            <c:spPr>
              <a:solidFill>
                <a:schemeClr val="accent5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F54-4B36-851E-12185A26C19A}"/>
              </c:ext>
            </c:extLst>
          </c:dPt>
          <c:dPt>
            <c:idx val="6"/>
            <c:bubble3D val="0"/>
            <c:spPr>
              <a:solidFill>
                <a:schemeClr val="accent5">
                  <a:tint val="4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F54-4B36-851E-12185A26C1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Bahnschrift Condensed" panose="020B0502040204020203" pitchFamily="34" charset="0"/>
                    <a:ea typeface="+mn-ea"/>
                    <a:cs typeface="+mn-cs"/>
                  </a:defRPr>
                </a:pPr>
                <a:endParaRPr lang="mn-MN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Sheet1!$B$2:$B$8</c:f>
              <c:strCache>
                <c:ptCount val="7"/>
                <c:pt idx="0">
                  <c:v>4-р сургууль</c:v>
                </c:pt>
                <c:pt idx="1">
                  <c:v>25-р сургууль</c:v>
                </c:pt>
                <c:pt idx="2">
                  <c:v>71-р сургууль</c:v>
                </c:pt>
                <c:pt idx="3">
                  <c:v>МОХСургууль</c:v>
                </c:pt>
                <c:pt idx="4">
                  <c:v>159-р сургууль</c:v>
                </c:pt>
                <c:pt idx="5">
                  <c:v>БТСДС</c:v>
                </c:pt>
                <c:pt idx="6">
                  <c:v>Албан бус насан туршийн боловсролын төв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F54-4B36-851E-12185A26C19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604609289013418"/>
          <c:y val="4.0614140957866043E-2"/>
          <c:w val="0.32395390710986577"/>
          <c:h val="0.861291874583871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sz="1400" dirty="0"/>
              <a:t>СУРГУУЛЬД ХИЙСЭН АУДИТААР ИЛЭРСЭН ЗӨРЧИЛ </a:t>
            </a:r>
            <a:br>
              <a:rPr lang="mn-MN" sz="1400" dirty="0"/>
            </a:br>
            <a:r>
              <a:rPr lang="mn-MN" sz="1400" dirty="0"/>
              <a:t>/МЯНГАН</a:t>
            </a:r>
            <a:r>
              <a:rPr lang="mn-MN" sz="1400" baseline="0" dirty="0"/>
              <a:t> ТӨГРӨГӨӨР</a:t>
            </a:r>
            <a:r>
              <a:rPr lang="mn-MN" sz="1400" dirty="0"/>
              <a:t>/</a:t>
            </a:r>
          </a:p>
        </c:rich>
      </c:tx>
      <c:layout>
        <c:manualLayout>
          <c:xMode val="edge"/>
          <c:yMode val="edge"/>
          <c:x val="0.2087075082316931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Sheet2!$B$2:$B$6</c:f>
              <c:strCache>
                <c:ptCount val="5"/>
                <c:pt idx="0">
                  <c:v>4-р сургууль</c:v>
                </c:pt>
                <c:pt idx="1">
                  <c:v>25-р сургууль</c:v>
                </c:pt>
                <c:pt idx="2">
                  <c:v>71-р сургууль</c:v>
                </c:pt>
                <c:pt idx="3">
                  <c:v>159-р сургууль</c:v>
                </c:pt>
                <c:pt idx="4">
                  <c:v>БТСДС</c:v>
                </c:pt>
              </c:strCache>
            </c:strRef>
          </c:cat>
          <c:val>
            <c:numRef>
              <c:f>Sheet2!$C$2:$C$6</c:f>
              <c:numCache>
                <c:formatCode>#,##0.00</c:formatCode>
                <c:ptCount val="5"/>
                <c:pt idx="0">
                  <c:v>20081</c:v>
                </c:pt>
                <c:pt idx="1">
                  <c:v>61343.4</c:v>
                </c:pt>
                <c:pt idx="2">
                  <c:v>17968.099999999999</c:v>
                </c:pt>
                <c:pt idx="3">
                  <c:v>24823.7</c:v>
                </c:pt>
                <c:pt idx="4">
                  <c:v>15113.1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01-444C-A7AF-29071629A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959936"/>
        <c:axId val="874960416"/>
      </c:barChart>
      <c:catAx>
        <c:axId val="87495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74960416"/>
        <c:crosses val="autoZero"/>
        <c:auto val="1"/>
        <c:lblAlgn val="ctr"/>
        <c:lblOffset val="100"/>
        <c:noMultiLvlLbl val="0"/>
      </c:catAx>
      <c:valAx>
        <c:axId val="87496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7495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sz="1400" dirty="0"/>
              <a:t>ЦЭЦЭРЛЭГТ ХИЙСЭН АУДИТААР ИЛЭРСЭН ЗӨРЧИЛ </a:t>
            </a:r>
            <a:br>
              <a:rPr lang="mn-MN" sz="1400" dirty="0"/>
            </a:br>
            <a:r>
              <a:rPr lang="mn-MN" sz="1400" dirty="0"/>
              <a:t>/ЗӨРЧЛИЙН ТООГООР/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shade val="4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F80-4F34-857F-1E47D3C66C00}"/>
              </c:ext>
            </c:extLst>
          </c:dPt>
          <c:dPt>
            <c:idx val="1"/>
            <c:bubble3D val="0"/>
            <c:spPr>
              <a:solidFill>
                <a:schemeClr val="accent5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F80-4F34-857F-1E47D3C66C00}"/>
              </c:ext>
            </c:extLst>
          </c:dPt>
          <c:dPt>
            <c:idx val="2"/>
            <c:bubble3D val="0"/>
            <c:spPr>
              <a:solidFill>
                <a:schemeClr val="accent5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F80-4F34-857F-1E47D3C66C00}"/>
              </c:ext>
            </c:extLst>
          </c:dPt>
          <c:dPt>
            <c:idx val="3"/>
            <c:bubble3D val="0"/>
            <c:spPr>
              <a:solidFill>
                <a:schemeClr val="accent5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F80-4F34-857F-1E47D3C66C00}"/>
              </c:ext>
            </c:extLst>
          </c:dPt>
          <c:dPt>
            <c:idx val="4"/>
            <c:bubble3D val="0"/>
            <c:spPr>
              <a:solidFill>
                <a:schemeClr val="accent5">
                  <a:shade val="8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F80-4F34-857F-1E47D3C66C00}"/>
              </c:ext>
            </c:extLst>
          </c:dPt>
          <c:dPt>
            <c:idx val="5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F80-4F34-857F-1E47D3C66C00}"/>
              </c:ext>
            </c:extLst>
          </c:dPt>
          <c:dPt>
            <c:idx val="6"/>
            <c:bubble3D val="0"/>
            <c:spPr>
              <a:solidFill>
                <a:schemeClr val="accent5">
                  <a:tint val="89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F80-4F34-857F-1E47D3C66C00}"/>
              </c:ext>
            </c:extLst>
          </c:dPt>
          <c:dPt>
            <c:idx val="7"/>
            <c:bubble3D val="0"/>
            <c:spPr>
              <a:solidFill>
                <a:schemeClr val="accent5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F80-4F34-857F-1E47D3C66C00}"/>
              </c:ext>
            </c:extLst>
          </c:dPt>
          <c:dPt>
            <c:idx val="8"/>
            <c:bubble3D val="0"/>
            <c:spPr>
              <a:solidFill>
                <a:schemeClr val="accent5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F80-4F34-857F-1E47D3C66C00}"/>
              </c:ext>
            </c:extLst>
          </c:dPt>
          <c:dPt>
            <c:idx val="9"/>
            <c:bubble3D val="0"/>
            <c:spPr>
              <a:solidFill>
                <a:schemeClr val="accent5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F80-4F34-857F-1E47D3C66C00}"/>
              </c:ext>
            </c:extLst>
          </c:dPt>
          <c:dPt>
            <c:idx val="10"/>
            <c:bubble3D val="0"/>
            <c:spPr>
              <a:solidFill>
                <a:schemeClr val="accent5">
                  <a:tint val="4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F80-4F34-857F-1E47D3C66C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Bahnschrift Condensed" panose="020B0502040204020203" pitchFamily="34" charset="0"/>
                    <a:ea typeface="+mn-ea"/>
                    <a:cs typeface="+mn-cs"/>
                  </a:defRPr>
                </a:pPr>
                <a:endParaRPr lang="mn-MN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Sheet3!$B$2:$B$12</c:f>
              <c:strCache>
                <c:ptCount val="11"/>
                <c:pt idx="0">
                  <c:v>1-р цэцэрлэг</c:v>
                </c:pt>
                <c:pt idx="1">
                  <c:v>2-р цэцэрлэг</c:v>
                </c:pt>
                <c:pt idx="2">
                  <c:v>17-р цэцэрлэг</c:v>
                </c:pt>
                <c:pt idx="3">
                  <c:v>68-р цэцэрлэг</c:v>
                </c:pt>
                <c:pt idx="4">
                  <c:v>150-р цэцэрлэг</c:v>
                </c:pt>
                <c:pt idx="5">
                  <c:v>160-р цэцэрлэг</c:v>
                </c:pt>
                <c:pt idx="6">
                  <c:v>225-р цэцэрлэг</c:v>
                </c:pt>
                <c:pt idx="7">
                  <c:v>234-р цэцэрлэг</c:v>
                </c:pt>
                <c:pt idx="8">
                  <c:v>248-р цэцэрлэг</c:v>
                </c:pt>
                <c:pt idx="9">
                  <c:v>283-р цэцэрлэг</c:v>
                </c:pt>
                <c:pt idx="10">
                  <c:v>299-р цэцэрлэг</c:v>
                </c:pt>
              </c:strCache>
            </c:strRef>
          </c:cat>
          <c:val>
            <c:numRef>
              <c:f>Sheet3!$C$2:$C$12</c:f>
              <c:numCache>
                <c:formatCode>General</c:formatCode>
                <c:ptCount val="11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F80-4F34-857F-1E47D3C66C0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sz="1400" dirty="0"/>
              <a:t>ЦЭЦЭРЛЭГТ ХИЙСЭН АУДИТААР ИЛЭРСЭН ЗӨРЧИЛ </a:t>
            </a:r>
            <a:br>
              <a:rPr lang="mn-MN" sz="1400" dirty="0"/>
            </a:br>
            <a:r>
              <a:rPr lang="mn-MN" sz="1400" dirty="0"/>
              <a:t>/МЯНГАН ТӨГРӨГӨӨР/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Sheet4!$A$2:$A$10</c:f>
              <c:strCache>
                <c:ptCount val="9"/>
                <c:pt idx="0">
                  <c:v>1-р цэцэрлэг</c:v>
                </c:pt>
                <c:pt idx="1">
                  <c:v>17-р цэцэрлэг</c:v>
                </c:pt>
                <c:pt idx="2">
                  <c:v>68-р цэцэрлэг</c:v>
                </c:pt>
                <c:pt idx="3">
                  <c:v>160-р цэцэрлэг</c:v>
                </c:pt>
                <c:pt idx="4">
                  <c:v>225-р цэцэрлэг</c:v>
                </c:pt>
                <c:pt idx="5">
                  <c:v>234-р цэцэрлэг</c:v>
                </c:pt>
                <c:pt idx="6">
                  <c:v>248-р цэцэрлэг</c:v>
                </c:pt>
                <c:pt idx="7">
                  <c:v>283-р цэцэрлэг</c:v>
                </c:pt>
                <c:pt idx="8">
                  <c:v>299-р цэцэрлэг</c:v>
                </c:pt>
              </c:strCache>
            </c:strRef>
          </c:cat>
          <c:val>
            <c:numRef>
              <c:f>Sheet4!$B$2:$B$10</c:f>
              <c:numCache>
                <c:formatCode>#,##0.00</c:formatCode>
                <c:ptCount val="9"/>
                <c:pt idx="0">
                  <c:v>49027.5</c:v>
                </c:pt>
                <c:pt idx="1">
                  <c:v>24480</c:v>
                </c:pt>
                <c:pt idx="2">
                  <c:v>21275</c:v>
                </c:pt>
                <c:pt idx="3">
                  <c:v>171650.8</c:v>
                </c:pt>
                <c:pt idx="4" formatCode="General">
                  <c:v>851</c:v>
                </c:pt>
                <c:pt idx="5">
                  <c:v>19932</c:v>
                </c:pt>
                <c:pt idx="6" formatCode="General">
                  <c:v>663.6</c:v>
                </c:pt>
                <c:pt idx="7">
                  <c:v>1737</c:v>
                </c:pt>
                <c:pt idx="8">
                  <c:v>1155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2E-42AF-9339-8E2E39329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0506256"/>
        <c:axId val="870494256"/>
      </c:barChart>
      <c:catAx>
        <c:axId val="87050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70494256"/>
        <c:crosses val="autoZero"/>
        <c:auto val="1"/>
        <c:lblAlgn val="ctr"/>
        <c:lblOffset val="100"/>
        <c:noMultiLvlLbl val="0"/>
      </c:catAx>
      <c:valAx>
        <c:axId val="870494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70506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dirty="0"/>
              <a:t>ДЭРГЭДЭХ ХЭЛТЭС, АЛБАНД ХИЙСЭН АУДИТААР ИЛЭРСЭН ЗӨРЧИЛ </a:t>
            </a:r>
            <a:br>
              <a:rPr lang="mn-MN" dirty="0"/>
            </a:br>
            <a:r>
              <a:rPr lang="mn-MN" dirty="0"/>
              <a:t>/ЗӨРЧЛИЙН ТООГООР/</a:t>
            </a:r>
          </a:p>
        </c:rich>
      </c:tx>
      <c:layout>
        <c:manualLayout>
          <c:xMode val="edge"/>
          <c:yMode val="edge"/>
          <c:x val="3.277252774573481E-2"/>
          <c:y val="2.11744235638322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606-4841-9D67-9ECB6E381D8A}"/>
              </c:ext>
            </c:extLst>
          </c:dPt>
          <c:dPt>
            <c:idx val="1"/>
            <c:bubble3D val="0"/>
            <c:spPr>
              <a:solidFill>
                <a:schemeClr val="accent5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606-4841-9D67-9ECB6E381D8A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606-4841-9D67-9ECB6E381D8A}"/>
              </c:ext>
            </c:extLst>
          </c:dPt>
          <c:dPt>
            <c:idx val="3"/>
            <c:bubble3D val="0"/>
            <c:spPr>
              <a:solidFill>
                <a:schemeClr val="accent5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606-4841-9D67-9ECB6E381D8A}"/>
              </c:ext>
            </c:extLst>
          </c:dPt>
          <c:dPt>
            <c:idx val="4"/>
            <c:bubble3D val="0"/>
            <c:spPr>
              <a:solidFill>
                <a:schemeClr val="accent5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606-4841-9D67-9ECB6E381D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Bahnschrift Condensed" panose="020B0502040204020203" pitchFamily="34" charset="0"/>
                    <a:ea typeface="+mn-ea"/>
                    <a:cs typeface="+mn-cs"/>
                  </a:defRPr>
                </a:pPr>
                <a:endParaRPr lang="mn-MN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Sheet6!$B$2:$B$6</c:f>
              <c:strCache>
                <c:ptCount val="5"/>
                <c:pt idx="0">
                  <c:v>Худалдан авах ажиллагааны алба</c:v>
                </c:pt>
                <c:pt idx="1">
                  <c:v>Сүхбаатар дэвшил ОНӨААТҮГ</c:v>
                </c:pt>
                <c:pt idx="2">
                  <c:v>Ахмадын хороо</c:v>
                </c:pt>
                <c:pt idx="3">
                  <c:v>Гэр бүл хүүхэд залуучууд хөгжлийн хэлтэс</c:v>
                </c:pt>
                <c:pt idx="4">
                  <c:v>Татварын хэлтэс</c:v>
                </c:pt>
              </c:strCache>
            </c:strRef>
          </c:cat>
          <c:val>
            <c:numRef>
              <c:f>Sheet6!$C$2:$C$6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606-4841-9D67-9ECB6E381D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498951833863024"/>
          <c:y val="0.16055348275918413"/>
          <c:w val="0.32354881134429175"/>
          <c:h val="0.795818201401113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dirty="0"/>
              <a:t>ДЭРГЭДЭХ ХЭЛТЭС, АЛБАНД ХИЙСЭН АУДИТААР ИЛЭРСЭН</a:t>
            </a:r>
            <a:r>
              <a:rPr lang="mn-MN" baseline="0" dirty="0"/>
              <a:t> </a:t>
            </a:r>
            <a:r>
              <a:rPr lang="mn-MN" dirty="0"/>
              <a:t>ЗӨРЧИЛ </a:t>
            </a:r>
            <a:br>
              <a:rPr lang="mn-MN" dirty="0"/>
            </a:br>
            <a:r>
              <a:rPr lang="mn-MN" dirty="0"/>
              <a:t>/МЯНГАН ТӨГРӨГӨӨР/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 7'!$B$2:$B$6</c:f>
              <c:strCache>
                <c:ptCount val="5"/>
                <c:pt idx="0">
                  <c:v>Худалдан авах ажиллагааны алба</c:v>
                </c:pt>
                <c:pt idx="1">
                  <c:v>Сүхбаатар дэвшил ОНӨААТҮГ</c:v>
                </c:pt>
                <c:pt idx="2">
                  <c:v>Ахмадын хороо</c:v>
                </c:pt>
                <c:pt idx="3">
                  <c:v>Гэр бүл хүүхэд залуучууд хөгжлийн хэлтэс</c:v>
                </c:pt>
                <c:pt idx="4">
                  <c:v>Татварын хэлтэс</c:v>
                </c:pt>
              </c:strCache>
            </c:strRef>
          </c:cat>
          <c:val>
            <c:numRef>
              <c:f>'Sheet 7'!$C$2:$C$6</c:f>
              <c:numCache>
                <c:formatCode>#,##0.00</c:formatCode>
                <c:ptCount val="5"/>
                <c:pt idx="0">
                  <c:v>7800</c:v>
                </c:pt>
                <c:pt idx="1">
                  <c:v>228716.1</c:v>
                </c:pt>
                <c:pt idx="2">
                  <c:v>3277</c:v>
                </c:pt>
                <c:pt idx="3">
                  <c:v>12624</c:v>
                </c:pt>
                <c:pt idx="4">
                  <c:v>24411.599999999999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B-473B-A231-384AD1B8E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0501456"/>
        <c:axId val="810673024"/>
      </c:barChart>
      <c:catAx>
        <c:axId val="87050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10673024"/>
        <c:crosses val="autoZero"/>
        <c:auto val="1"/>
        <c:lblAlgn val="ctr"/>
        <c:lblOffset val="100"/>
        <c:noMultiLvlLbl val="0"/>
      </c:catAx>
      <c:valAx>
        <c:axId val="81067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70501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dirty="0"/>
              <a:t>ДЭРГЭДЭХ ХЭЛТЭС, АЛБАНД ХИЙСЭН АУДИТААР ИЛЭРСЭН ЗӨРЧИЛ </a:t>
            </a:r>
            <a:br>
              <a:rPr lang="mn-MN" dirty="0"/>
            </a:br>
            <a:r>
              <a:rPr lang="mn-MN" dirty="0"/>
              <a:t>/ЗӨРЧЛИЙН ТООГООР/</a:t>
            </a:r>
          </a:p>
        </c:rich>
      </c:tx>
      <c:layout>
        <c:manualLayout>
          <c:xMode val="edge"/>
          <c:yMode val="edge"/>
          <c:x val="3.277252774573481E-2"/>
          <c:y val="2.11744235638322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D7-4353-BED1-7477A714BD58}"/>
              </c:ext>
            </c:extLst>
          </c:dPt>
          <c:dPt>
            <c:idx val="1"/>
            <c:bubble3D val="0"/>
            <c:spPr>
              <a:solidFill>
                <a:schemeClr val="accent5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D7-4353-BED1-7477A714BD58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3D7-4353-BED1-7477A714BD58}"/>
              </c:ext>
            </c:extLst>
          </c:dPt>
          <c:dPt>
            <c:idx val="3"/>
            <c:bubble3D val="0"/>
            <c:spPr>
              <a:solidFill>
                <a:schemeClr val="accent5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3D7-4353-BED1-7477A714BD58}"/>
              </c:ext>
            </c:extLst>
          </c:dPt>
          <c:dPt>
            <c:idx val="4"/>
            <c:bubble3D val="0"/>
            <c:spPr>
              <a:solidFill>
                <a:schemeClr val="accent5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3D7-4353-BED1-7477A714BD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Bahnschrift Condensed" panose="020B0502040204020203" pitchFamily="34" charset="0"/>
                    <a:ea typeface="+mn-ea"/>
                    <a:cs typeface="+mn-cs"/>
                  </a:defRPr>
                </a:pPr>
                <a:endParaRPr lang="mn-MN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Sheet6!$B$2:$B$6</c:f>
              <c:strCache>
                <c:ptCount val="5"/>
                <c:pt idx="0">
                  <c:v>Худалдан авах ажиллагааны алба</c:v>
                </c:pt>
                <c:pt idx="1">
                  <c:v>Сүхбаатар дэвшил ОНӨААТҮГ</c:v>
                </c:pt>
                <c:pt idx="2">
                  <c:v>Ахмадын хороо</c:v>
                </c:pt>
                <c:pt idx="3">
                  <c:v>Гэр бүл хүүхэд залуучууд хөгжлийн хэлтэс</c:v>
                </c:pt>
                <c:pt idx="4">
                  <c:v>Татварын хэлтэс</c:v>
                </c:pt>
              </c:strCache>
            </c:strRef>
          </c:cat>
          <c:val>
            <c:numRef>
              <c:f>Sheet6!$C$2:$C$6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3D7-4353-BED1-7477A714BD5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498951833863024"/>
          <c:y val="0.16055348275918413"/>
          <c:w val="0.32354881134429175"/>
          <c:h val="0.795818201401113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mn-MN" dirty="0"/>
              <a:t>ДЭРГЭДЭХ ХЭЛТЭС, АЛБАНД ХИЙСЭН АУДИТААР ИЛЭРСЭН</a:t>
            </a:r>
            <a:r>
              <a:rPr lang="mn-MN" baseline="0" dirty="0"/>
              <a:t> </a:t>
            </a:r>
            <a:r>
              <a:rPr lang="mn-MN" dirty="0"/>
              <a:t>ЗӨРЧИЛ </a:t>
            </a:r>
            <a:br>
              <a:rPr lang="mn-MN" dirty="0"/>
            </a:br>
            <a:r>
              <a:rPr lang="mn-MN" dirty="0"/>
              <a:t>/МЯНГАН ТӨГРӨГӨӨР/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mn-M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 7'!$B$2:$B$6</c:f>
              <c:strCache>
                <c:ptCount val="5"/>
                <c:pt idx="0">
                  <c:v>Худалдан авах ажиллагааны алба</c:v>
                </c:pt>
                <c:pt idx="1">
                  <c:v>Сүхбаатар дэвшил ОНӨААТҮГ</c:v>
                </c:pt>
                <c:pt idx="2">
                  <c:v>Ахмадын хороо</c:v>
                </c:pt>
                <c:pt idx="3">
                  <c:v>Гэр бүл хүүхэд залуучууд хөгжлийн хэлтэс</c:v>
                </c:pt>
                <c:pt idx="4">
                  <c:v>Татварын хэлтэс</c:v>
                </c:pt>
              </c:strCache>
            </c:strRef>
          </c:cat>
          <c:val>
            <c:numRef>
              <c:f>'Sheet 7'!$C$2:$C$6</c:f>
              <c:numCache>
                <c:formatCode>#,##0.00</c:formatCode>
                <c:ptCount val="5"/>
                <c:pt idx="0">
                  <c:v>7800</c:v>
                </c:pt>
                <c:pt idx="1">
                  <c:v>228716.1</c:v>
                </c:pt>
                <c:pt idx="2">
                  <c:v>3277</c:v>
                </c:pt>
                <c:pt idx="3">
                  <c:v>12624</c:v>
                </c:pt>
                <c:pt idx="4">
                  <c:v>24411.599999999999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44-4506-BE58-1034CCAB9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0501456"/>
        <c:axId val="810673024"/>
      </c:barChart>
      <c:catAx>
        <c:axId val="87050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10673024"/>
        <c:crosses val="autoZero"/>
        <c:auto val="1"/>
        <c:lblAlgn val="ctr"/>
        <c:lblOffset val="100"/>
        <c:noMultiLvlLbl val="0"/>
      </c:catAx>
      <c:valAx>
        <c:axId val="81067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mn-MN"/>
          </a:p>
        </c:txPr>
        <c:crossAx val="870501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Bahnschrift Condensed" panose="020B0502040204020203" pitchFamily="34" charset="0"/>
        </a:defRPr>
      </a:pPr>
      <a:endParaRPr lang="mn-M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6A6F3-8850-4542-94E8-D255921615D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66805-4386-4FE1-9E90-D207436FA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50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70902-ECE4-2433-E647-064989C6D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2FCFD-7DF3-79E3-D9C2-2EC59CE20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89659-CCA7-BD18-55BA-DF344E1ED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AD1AD-47E1-F950-450F-5245CCE62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D1174-6E75-90D7-3964-34028C8A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3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48DBC-F1B4-AF0A-D141-DCA58FFDE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65838-FC43-8BB6-B481-9F638D41E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92BC0-CC5A-8BFB-C1FF-9FDF283BD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03535-14BE-96FD-1F31-66064BCCF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A1CC3-2771-F86E-FDFC-4D805C114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2C048A-A58A-4F03-8485-7C42278070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B4F5EC-0E1A-F789-0338-DE8F2A672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5721B-038F-4121-2916-2696856E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CFC3A-68FC-207C-030C-9ACBFDAD9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EC62F-8722-CDE0-9D7A-F7B3CEAA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7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7328E-2D81-86DF-54BB-FA998217E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D79D2-998F-9529-FEE4-88648E62C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9B7E9-9696-5B28-52AA-038E6DA5C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5E662-F345-D218-FBAA-C905596D8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549EE-69D8-3116-0810-377611422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FAAD70-DFE9-D876-03B0-72579E06997E}"/>
              </a:ext>
            </a:extLst>
          </p:cNvPr>
          <p:cNvSpPr/>
          <p:nvPr userDrawn="1"/>
        </p:nvSpPr>
        <p:spPr>
          <a:xfrm>
            <a:off x="7517331" y="0"/>
            <a:ext cx="4674670" cy="822960"/>
          </a:xfrm>
          <a:prstGeom prst="rect">
            <a:avLst/>
          </a:prstGeom>
          <a:gradFill flip="none" rotWithShape="1">
            <a:gsLst>
              <a:gs pos="50000">
                <a:srgbClr val="00305D"/>
              </a:gs>
              <a:gs pos="100000">
                <a:schemeClr val="tx1">
                  <a:lumMod val="50000"/>
                  <a:lumOff val="50000"/>
                </a:schemeClr>
              </a:gs>
              <a:gs pos="0">
                <a:srgbClr val="002E5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8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A74CA-3E05-15F5-CB5D-634C51781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C7BC5-7811-9BFA-4BE5-0017E9704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7E7AA-1748-2C39-4101-3E08EA48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BEFE5-4131-B559-748C-90C80FD60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8E824-C44C-5171-BE96-BC26F729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9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9E122-94CB-964C-4799-33E0D2F0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6B8E1-1C2C-FC48-C1F3-EFF492E4DB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7E7E2F-A86B-1EF5-26AB-035008DBE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CDA0E-A8E1-E58C-10F5-E8C3E365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CE918-DAC6-0121-6585-5AFBCA6B6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315E0-707C-F355-99B3-E5A0C027A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4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71C02-785B-D66A-7FA2-0870CCC16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3638-297B-0757-CFE6-38AA0CE8B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7342D0-81AC-12A0-9415-76CFB3829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0793A2-EBB7-5692-9091-4CD4325C8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01188B-3C46-5D1B-EB93-8DED50AB5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1BCFEE-AB99-18A9-C589-47D7C3A67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7A1D75-7436-03CF-D837-FA500178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3B6A9A-2346-321A-6AA3-5E043875C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4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632BB-B0D8-8E61-B6DD-6B02053B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C208C-DF5C-C8F6-A70D-F880B6058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95C04-E557-A69A-4DC4-49696E06B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E7078-2AE5-DC97-1FD8-1D16DB5A9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4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9E518C-777C-2922-21F2-BF58C309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790917-6787-F19F-445F-F80300708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84578-DB83-2AD9-1BF0-3A1C62C7D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7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0FF65-F5A6-CC0A-2559-99DE6E458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4F15A-DF96-E738-D12A-AA77C070C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F70F7-5CD4-E288-2AA9-A0B5CC323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E19BB-B320-D81A-CC96-046C565D6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10B9C-4948-51B7-8806-DA9AC553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8074A-97CA-EA5F-2086-115A59B3A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60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D5413-2443-EF6C-816F-8D7BD45B5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57CBD2-8CCA-7A2D-D12E-1739408AB4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DD551-C1BC-2C15-AE02-60286D7AE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C724-A2B7-D079-A769-4D8BC47F3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50865-4ECC-A3A8-B7DD-8D265944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6CC45-B038-AEC6-B4C6-2B9246984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56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2C908-1B0E-9834-0BE2-93E2AAF01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0B477-B188-C16D-2E1A-AB682A559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D0978-6D68-51E2-E699-27F7FF2C2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475EE-AA4A-4E21-828F-5DC27B0587D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2A5D8-3547-E043-FC9F-6672472F8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9FAA0-BE45-CAE6-78D1-1CEB6D7CC2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C16CF-8CE2-42BD-9215-DF28CBEEAC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0A9A2A-FE58-B6A0-73C1-653DD04E06A2}"/>
              </a:ext>
            </a:extLst>
          </p:cNvPr>
          <p:cNvSpPr/>
          <p:nvPr userDrawn="1"/>
        </p:nvSpPr>
        <p:spPr>
          <a:xfrm>
            <a:off x="0" y="959"/>
            <a:ext cx="12192000" cy="6927068"/>
          </a:xfrm>
          <a:prstGeom prst="rect">
            <a:avLst/>
          </a:prstGeom>
          <a:gradFill flip="none" rotWithShape="1">
            <a:gsLst>
              <a:gs pos="100000">
                <a:srgbClr val="001D3D"/>
              </a:gs>
              <a:gs pos="0">
                <a:srgbClr val="00356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0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EA08A-C0CE-4089-97FB-5751353E6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mn-MN" dirty="0"/>
          </a:p>
          <a:p>
            <a:pPr algn="ctr"/>
            <a:endParaRPr lang="mn-MN" dirty="0"/>
          </a:p>
          <a:p>
            <a:pPr marL="0" indent="0" algn="ctr">
              <a:buNone/>
            </a:pPr>
            <a:r>
              <a:rPr lang="mn-MN" sz="4400" dirty="0">
                <a:solidFill>
                  <a:schemeClr val="bg1"/>
                </a:solidFill>
              </a:rPr>
              <a:t>СҮХБААТАР ДҮҮРГИЙН ДОТООД </a:t>
            </a:r>
          </a:p>
          <a:p>
            <a:pPr marL="0" indent="0" algn="ctr">
              <a:buNone/>
            </a:pPr>
            <a:r>
              <a:rPr lang="mn-MN" sz="4400" dirty="0">
                <a:solidFill>
                  <a:schemeClr val="bg1"/>
                </a:solidFill>
              </a:rPr>
              <a:t>АУДИТЫН АЛБАНЫ ТАЙЛАН</a:t>
            </a:r>
          </a:p>
        </p:txBody>
      </p:sp>
    </p:spTree>
    <p:extLst>
      <p:ext uri="{BB962C8B-B14F-4D97-AF65-F5344CB8AC3E}">
        <p14:creationId xmlns:p14="http://schemas.microsoft.com/office/powerpoint/2010/main" val="1079475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C2CB759-AD81-87BE-D8A3-76B8C9AD404C}"/>
              </a:ext>
            </a:extLst>
          </p:cNvPr>
          <p:cNvSpPr txBox="1">
            <a:spLocks/>
          </p:cNvSpPr>
          <p:nvPr/>
        </p:nvSpPr>
        <p:spPr>
          <a:xfrm>
            <a:off x="9357645" y="121555"/>
            <a:ext cx="2761606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2024 онд хийгдсэн дотоод аудит, санхүүгийн хяналт шалгалтын ажлын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дүн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B1D89A-6BE8-213F-4277-F9C063926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170460"/>
              </p:ext>
            </p:extLst>
          </p:nvPr>
        </p:nvGraphicFramePr>
        <p:xfrm>
          <a:off x="3160570" y="1240937"/>
          <a:ext cx="6357359" cy="189712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47666">
                  <a:extLst>
                    <a:ext uri="{9D8B030D-6E8A-4147-A177-3AD203B41FA5}">
                      <a16:colId xmlns:a16="http://schemas.microsoft.com/office/drawing/2014/main" val="1934156332"/>
                    </a:ext>
                  </a:extLst>
                </a:gridCol>
                <a:gridCol w="2764563">
                  <a:extLst>
                    <a:ext uri="{9D8B030D-6E8A-4147-A177-3AD203B41FA5}">
                      <a16:colId xmlns:a16="http://schemas.microsoft.com/office/drawing/2014/main" val="2922043411"/>
                    </a:ext>
                  </a:extLst>
                </a:gridCol>
                <a:gridCol w="942878">
                  <a:extLst>
                    <a:ext uri="{9D8B030D-6E8A-4147-A177-3AD203B41FA5}">
                      <a16:colId xmlns:a16="http://schemas.microsoft.com/office/drawing/2014/main" val="266077952"/>
                    </a:ext>
                  </a:extLst>
                </a:gridCol>
                <a:gridCol w="2002252">
                  <a:extLst>
                    <a:ext uri="{9D8B030D-6E8A-4147-A177-3AD203B41FA5}">
                      <a16:colId xmlns:a16="http://schemas.microsoft.com/office/drawing/2014/main" val="1078482920"/>
                    </a:ext>
                  </a:extLst>
                </a:gridCol>
              </a:tblGrid>
              <a:tr h="545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№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Байгууллагын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нэр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Зөрчлийн тоо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Мянган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төгрөгөөр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357405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Дархан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Өргөө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СӨХ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32,429.9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398933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эцэрлэгийн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тогтмол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зардал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260875"/>
                  </a:ext>
                </a:extLst>
              </a:tr>
              <a:tr h="265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О</a:t>
                      </a: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нцгой байдлын хэлтэс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48,170.0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850667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ӨЭМТөв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шилэн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данс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625,358.8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836925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дүн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705,958.7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93542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5454BF2-F262-B8C1-929B-CDE7F029839F}"/>
              </a:ext>
            </a:extLst>
          </p:cNvPr>
          <p:cNvSpPr txBox="1"/>
          <p:nvPr/>
        </p:nvSpPr>
        <p:spPr>
          <a:xfrm>
            <a:off x="243250" y="1866143"/>
            <a:ext cx="3114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n-MN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ӨРГӨДӨЛ, ХҮСЭЛТЭЭР ХИЙСЭН АУДИТААР ИЛЭРСЭН ЗӨРЧИЛ</a:t>
            </a:r>
            <a:endParaRPr lang="en-US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964637-EA35-58CB-ADEB-B4FB19AF23A9}"/>
              </a:ext>
            </a:extLst>
          </p:cNvPr>
          <p:cNvCxnSpPr>
            <a:cxnSpLocks/>
          </p:cNvCxnSpPr>
          <p:nvPr/>
        </p:nvCxnSpPr>
        <p:spPr>
          <a:xfrm flipV="1">
            <a:off x="5910520" y="3720318"/>
            <a:ext cx="0" cy="2862453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F2720A-AA01-EBC1-DE02-0887622B0614}"/>
              </a:ext>
            </a:extLst>
          </p:cNvPr>
          <p:cNvCxnSpPr>
            <a:cxnSpLocks/>
          </p:cNvCxnSpPr>
          <p:nvPr/>
        </p:nvCxnSpPr>
        <p:spPr>
          <a:xfrm flipH="1">
            <a:off x="243250" y="3440375"/>
            <a:ext cx="11334541" cy="0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D630082-42C2-FCB9-FE59-18306C4D67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030566"/>
              </p:ext>
            </p:extLst>
          </p:nvPr>
        </p:nvGraphicFramePr>
        <p:xfrm>
          <a:off x="243250" y="3720318"/>
          <a:ext cx="5494358" cy="299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DB86BCE-4517-6659-2AD5-385D28C26E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4269199"/>
              </p:ext>
            </p:extLst>
          </p:nvPr>
        </p:nvGraphicFramePr>
        <p:xfrm>
          <a:off x="6189786" y="3698493"/>
          <a:ext cx="5388004" cy="3083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610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F9FF132-BE28-CE32-89CA-BBD7992736BC}"/>
              </a:ext>
            </a:extLst>
          </p:cNvPr>
          <p:cNvSpPr txBox="1">
            <a:spLocks/>
          </p:cNvSpPr>
          <p:nvPr/>
        </p:nvSpPr>
        <p:spPr>
          <a:xfrm>
            <a:off x="9318588" y="95918"/>
            <a:ext cx="2971579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ЗӨВЛӨМЖИЙН ХЭРЭГЖИЛТ</a:t>
            </a:r>
            <a:endParaRPr lang="en-US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grpSp>
        <p:nvGrpSpPr>
          <p:cNvPr id="5" name="Google Shape;2157;p40">
            <a:extLst>
              <a:ext uri="{FF2B5EF4-FFF2-40B4-BE49-F238E27FC236}">
                <a16:creationId xmlns:a16="http://schemas.microsoft.com/office/drawing/2014/main" id="{C6182146-D74B-FEE7-3BE1-6D1E6116917E}"/>
              </a:ext>
            </a:extLst>
          </p:cNvPr>
          <p:cNvGrpSpPr/>
          <p:nvPr/>
        </p:nvGrpSpPr>
        <p:grpSpPr>
          <a:xfrm>
            <a:off x="9318588" y="1688751"/>
            <a:ext cx="1875276" cy="4028761"/>
            <a:chOff x="6096375" y="1213727"/>
            <a:chExt cx="1875276" cy="3296279"/>
          </a:xfrm>
        </p:grpSpPr>
        <p:sp>
          <p:nvSpPr>
            <p:cNvPr id="7" name="Google Shape;2159;p40">
              <a:extLst>
                <a:ext uri="{FF2B5EF4-FFF2-40B4-BE49-F238E27FC236}">
                  <a16:creationId xmlns:a16="http://schemas.microsoft.com/office/drawing/2014/main" id="{FC3E8BC7-0C8D-2939-B08F-5E4B54261B91}"/>
                </a:ext>
              </a:extLst>
            </p:cNvPr>
            <p:cNvSpPr txBox="1"/>
            <p:nvPr/>
          </p:nvSpPr>
          <p:spPr>
            <a:xfrm>
              <a:off x="6096375" y="4033606"/>
              <a:ext cx="1875276" cy="47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mn-MN" sz="2800" dirty="0">
                  <a:solidFill>
                    <a:schemeClr val="bg1"/>
                  </a:solidFill>
                  <a:latin typeface="Bahnschrift Condensed" panose="020B0502040204020203" pitchFamily="34" charset="0"/>
                  <a:ea typeface="Roboto"/>
                  <a:cs typeface="Roboto"/>
                  <a:sym typeface="Roboto"/>
                </a:rPr>
                <a:t>ЗӨВЛӨМЖИЙН ХЭРЭГЖИЛТ</a:t>
              </a:r>
              <a:endParaRPr sz="2800" dirty="0">
                <a:solidFill>
                  <a:schemeClr val="bg1"/>
                </a:solidFill>
                <a:latin typeface="Bahnschrift Condensed" panose="020B0502040204020203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" name="Google Shape;2160;p40">
              <a:extLst>
                <a:ext uri="{FF2B5EF4-FFF2-40B4-BE49-F238E27FC236}">
                  <a16:creationId xmlns:a16="http://schemas.microsoft.com/office/drawing/2014/main" id="{4C2F1DC0-1AD9-5357-5541-5A244C5CE389}"/>
                </a:ext>
              </a:extLst>
            </p:cNvPr>
            <p:cNvSpPr txBox="1"/>
            <p:nvPr/>
          </p:nvSpPr>
          <p:spPr>
            <a:xfrm>
              <a:off x="6410216" y="1213727"/>
              <a:ext cx="1095000" cy="39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0" dirty="0">
                  <a:solidFill>
                    <a:schemeClr val="accent6"/>
                  </a:solidFill>
                  <a:latin typeface="Bahnschrift Condensed" panose="020B0502040204020203" pitchFamily="34" charset="0"/>
                  <a:ea typeface="Archivo Black"/>
                  <a:cs typeface="Archivo Black"/>
                  <a:sym typeface="Archivo Black"/>
                </a:rPr>
                <a:t>100%</a:t>
              </a:r>
            </a:p>
          </p:txBody>
        </p:sp>
      </p:grpSp>
      <p:sp>
        <p:nvSpPr>
          <p:cNvPr id="12" name="Google Shape;2135;p40">
            <a:extLst>
              <a:ext uri="{FF2B5EF4-FFF2-40B4-BE49-F238E27FC236}">
                <a16:creationId xmlns:a16="http://schemas.microsoft.com/office/drawing/2014/main" id="{6DD19918-9E20-F14D-7E23-309ABEA3E779}"/>
              </a:ext>
            </a:extLst>
          </p:cNvPr>
          <p:cNvSpPr/>
          <p:nvPr/>
        </p:nvSpPr>
        <p:spPr>
          <a:xfrm>
            <a:off x="9544008" y="2805536"/>
            <a:ext cx="1205700" cy="1205700"/>
          </a:xfrm>
          <a:prstGeom prst="ellipse">
            <a:avLst/>
          </a:prstGeom>
          <a:noFill/>
          <a:ln w="9525" cap="flat" cmpd="sng">
            <a:solidFill>
              <a:srgbClr val="7565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2136;p40">
            <a:extLst>
              <a:ext uri="{FF2B5EF4-FFF2-40B4-BE49-F238E27FC236}">
                <a16:creationId xmlns:a16="http://schemas.microsoft.com/office/drawing/2014/main" id="{DE17C016-8EE2-4E4A-FE66-426671071224}"/>
              </a:ext>
            </a:extLst>
          </p:cNvPr>
          <p:cNvSpPr/>
          <p:nvPr/>
        </p:nvSpPr>
        <p:spPr>
          <a:xfrm>
            <a:off x="9398975" y="2660486"/>
            <a:ext cx="1495800" cy="1495800"/>
          </a:xfrm>
          <a:prstGeom prst="pie">
            <a:avLst>
              <a:gd name="adj1" fmla="val 16261269"/>
              <a:gd name="adj2" fmla="val 162610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2137;p40">
            <a:extLst>
              <a:ext uri="{FF2B5EF4-FFF2-40B4-BE49-F238E27FC236}">
                <a16:creationId xmlns:a16="http://schemas.microsoft.com/office/drawing/2014/main" id="{480D9592-8C30-FEF5-2A47-8E254B92EC1F}"/>
              </a:ext>
            </a:extLst>
          </p:cNvPr>
          <p:cNvSpPr/>
          <p:nvPr/>
        </p:nvSpPr>
        <p:spPr>
          <a:xfrm>
            <a:off x="9800870" y="3084498"/>
            <a:ext cx="691800" cy="691800"/>
          </a:xfrm>
          <a:prstGeom prst="ellipse">
            <a:avLst/>
          </a:prstGeom>
          <a:solidFill>
            <a:srgbClr val="FAEF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06D476-E220-4DEF-B17A-A6877AAD6F42}"/>
              </a:ext>
            </a:extLst>
          </p:cNvPr>
          <p:cNvSpPr txBox="1"/>
          <p:nvPr/>
        </p:nvSpPr>
        <p:spPr>
          <a:xfrm>
            <a:off x="474784" y="2166148"/>
            <a:ext cx="3564653" cy="3218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74675" algn="just">
              <a:lnSpc>
                <a:spcPct val="107000"/>
              </a:lnSpc>
              <a:spcAft>
                <a:spcPts val="800"/>
              </a:spcAft>
            </a:pPr>
            <a:r>
              <a:rPr lang="mn-MN" sz="2400" kern="100" dirty="0">
                <a:solidFill>
                  <a:schemeClr val="bg1"/>
                </a:solidFill>
                <a:effectLst/>
                <a:latin typeface="Bahnschrift Condensed" panose="020B0502040204020203" pitchFamily="34" charset="0"/>
                <a:ea typeface="Calibri" panose="020F0502020204030204" pitchFamily="34" charset="0"/>
                <a:cs typeface="Mongolian Baiti" panose="03000500000000000000" pitchFamily="66" charset="0"/>
              </a:rPr>
              <a:t>2024 онд дотоод аудит, санхүүгийн хяналт шалгалтад хамрагдсан байгууллагууд хариу албан бичиг зөвлөмжийн хэрэгжилт АБ 5000 маягтын дагуу 100.0 хувь хариу ирүүлж зөвлөмжийн хэрэгжилтийг хангуулж ажилласан болно.</a:t>
            </a:r>
            <a:endParaRPr lang="en-US" sz="2400" kern="100" dirty="0">
              <a:solidFill>
                <a:schemeClr val="bg1"/>
              </a:solidFill>
              <a:effectLst/>
              <a:latin typeface="Bahnschrift Condensed" panose="020B0502040204020203" pitchFamily="34" charset="0"/>
              <a:ea typeface="Calibri" panose="020F0502020204030204" pitchFamily="34" charset="0"/>
              <a:cs typeface="Mongolian Baiti" panose="03000500000000000000" pitchFamily="66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4F6EAF7-7BFF-C534-2F19-C0EEABD6C4D0}"/>
              </a:ext>
            </a:extLst>
          </p:cNvPr>
          <p:cNvCxnSpPr>
            <a:cxnSpLocks/>
          </p:cNvCxnSpPr>
          <p:nvPr/>
        </p:nvCxnSpPr>
        <p:spPr>
          <a:xfrm flipV="1">
            <a:off x="4342977" y="2345071"/>
            <a:ext cx="0" cy="2862453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7B0FCFB-9FFA-77BB-05FE-2492E7B25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61226"/>
              </p:ext>
            </p:extLst>
          </p:nvPr>
        </p:nvGraphicFramePr>
        <p:xfrm>
          <a:off x="4955509" y="2166148"/>
          <a:ext cx="1875273" cy="314020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75273">
                  <a:extLst>
                    <a:ext uri="{9D8B030D-6E8A-4147-A177-3AD203B41FA5}">
                      <a16:colId xmlns:a16="http://schemas.microsoft.com/office/drawing/2014/main" val="3624977280"/>
                    </a:ext>
                  </a:extLst>
                </a:gridCol>
              </a:tblGrid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71-р сургууль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966036877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25-р сургууль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640260391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4-р сургууль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856700972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МОХ сургууль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22748401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159-р сургууль</a:t>
                      </a:r>
                      <a:endParaRPr lang="en-US" sz="1600" kern="10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56401028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1-р цэцэрлэг 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1360503219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>
                          <a:effectLst/>
                        </a:rPr>
                        <a:t>БТСДС</a:t>
                      </a:r>
                      <a:endParaRPr lang="en-US" sz="1600" kern="10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1887276948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АБНТБТ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353611201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ХААА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347030219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56381241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>
                          <a:effectLst/>
                        </a:rPr>
                        <a:t>17-р цэцэрлэг</a:t>
                      </a:r>
                      <a:endParaRPr lang="en-US" sz="1600" kern="10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683529892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68-р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381375689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150-р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31014795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9151455-ECF5-CE73-128F-204FE5EB9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42085"/>
              </p:ext>
            </p:extLst>
          </p:nvPr>
        </p:nvGraphicFramePr>
        <p:xfrm>
          <a:off x="6578380" y="2190813"/>
          <a:ext cx="1875273" cy="31690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75273">
                  <a:extLst>
                    <a:ext uri="{9D8B030D-6E8A-4147-A177-3AD203B41FA5}">
                      <a16:colId xmlns:a16="http://schemas.microsoft.com/office/drawing/2014/main" val="3464929203"/>
                    </a:ext>
                  </a:extLst>
                </a:gridCol>
              </a:tblGrid>
              <a:tr h="4975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Сүхбаатар дэвшил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19157959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ОБХ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266102665"/>
                  </a:ext>
                </a:extLst>
              </a:tr>
              <a:tr h="4975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Татварын хэлтэс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3050053119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160-р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064958442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225-р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592083438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234-р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815396369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248-р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3598847323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283-р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40103047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299-р цэцэрлэг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3577362354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Ахмадын хороо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3250397020"/>
                  </a:ext>
                </a:extLst>
              </a:tr>
              <a:tr h="239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100" dirty="0">
                          <a:effectLst/>
                        </a:rPr>
                        <a:t> ГБХЗХХ</a:t>
                      </a:r>
                      <a:endParaRPr lang="en-US" sz="1600" kern="100" dirty="0"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Mongolian Baiti" panose="03000500000000000000" pitchFamily="66" charset="0"/>
                      </a:endParaRPr>
                    </a:p>
                  </a:txBody>
                  <a:tcPr marL="58106" marR="58106" marT="0" marB="0"/>
                </a:tc>
                <a:extLst>
                  <a:ext uri="{0D108BD9-81ED-4DB2-BD59-A6C34878D82A}">
                    <a16:rowId xmlns:a16="http://schemas.microsoft.com/office/drawing/2014/main" val="2510272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49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1">
            <a:extLst>
              <a:ext uri="{FF2B5EF4-FFF2-40B4-BE49-F238E27FC236}">
                <a16:creationId xmlns:a16="http://schemas.microsoft.com/office/drawing/2014/main" id="{F1E0825D-A5A3-C841-09CC-22E8C2FB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8588" y="95918"/>
            <a:ext cx="2971579" cy="639939"/>
          </a:xfrm>
        </p:spPr>
        <p:txBody>
          <a:bodyPr>
            <a:normAutofit/>
          </a:bodyPr>
          <a:lstStyle/>
          <a:p>
            <a:r>
              <a:rPr lang="mn-M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ДОТООД БҮТЭЦ, ОРОН ТОО</a:t>
            </a:r>
            <a:endParaRPr lang="en-US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078691F4-C96C-0FA1-166B-2463E71F0EDB}"/>
              </a:ext>
            </a:extLst>
          </p:cNvPr>
          <p:cNvSpPr/>
          <p:nvPr/>
        </p:nvSpPr>
        <p:spPr>
          <a:xfrm>
            <a:off x="4629150" y="837405"/>
            <a:ext cx="2933700" cy="5461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sz="3200" dirty="0">
                <a:latin typeface="Bahnschrift Condensed" panose="020B0502040204020203" pitchFamily="34" charset="0"/>
              </a:rPr>
              <a:t>Албаны дарга</a:t>
            </a:r>
            <a:r>
              <a:rPr lang="en-US" sz="3200" dirty="0">
                <a:latin typeface="Bahnschrift Condensed" panose="020B0502040204020203" pitchFamily="34" charset="0"/>
              </a:rPr>
              <a:t> /1/</a:t>
            </a:r>
          </a:p>
        </p:txBody>
      </p:sp>
      <p:cxnSp>
        <p:nvCxnSpPr>
          <p:cNvPr id="131" name="Connector: Elbow 130">
            <a:extLst>
              <a:ext uri="{FF2B5EF4-FFF2-40B4-BE49-F238E27FC236}">
                <a16:creationId xmlns:a16="http://schemas.microsoft.com/office/drawing/2014/main" id="{1BD43BBD-2631-E87B-58B6-ACF96DA8B665}"/>
              </a:ext>
            </a:extLst>
          </p:cNvPr>
          <p:cNvCxnSpPr>
            <a:cxnSpLocks/>
            <a:stCxn id="129" idx="2"/>
            <a:endCxn id="133" idx="3"/>
          </p:cNvCxnSpPr>
          <p:nvPr/>
        </p:nvCxnSpPr>
        <p:spPr>
          <a:xfrm rot="5400000">
            <a:off x="5164140" y="1178719"/>
            <a:ext cx="727075" cy="11366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ED6702A-8DFD-E53C-17C5-A8DE70B211FD}"/>
              </a:ext>
            </a:extLst>
          </p:cNvPr>
          <p:cNvSpPr/>
          <p:nvPr/>
        </p:nvSpPr>
        <p:spPr>
          <a:xfrm>
            <a:off x="1117604" y="1785142"/>
            <a:ext cx="3841750" cy="6508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sz="3200" dirty="0">
                <a:latin typeface="Bahnschrift Condensed" panose="020B0502040204020203" pitchFamily="34" charset="0"/>
              </a:rPr>
              <a:t>Ахлах дотоод аудитор /2/</a:t>
            </a:r>
            <a:endParaRPr lang="en-US" sz="3200" dirty="0">
              <a:latin typeface="Bahnschrift Condensed" panose="020B0502040204020203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60CB72A-5E26-B31F-24CC-94E3E6771DD3}"/>
              </a:ext>
            </a:extLst>
          </p:cNvPr>
          <p:cNvSpPr/>
          <p:nvPr/>
        </p:nvSpPr>
        <p:spPr>
          <a:xfrm>
            <a:off x="1117604" y="3543301"/>
            <a:ext cx="2260599" cy="1454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sz="3200" dirty="0">
                <a:latin typeface="Bahnschrift Condensed" panose="020B0502040204020203" pitchFamily="34" charset="0"/>
              </a:rPr>
              <a:t>Дотоод аудитор /3/</a:t>
            </a:r>
          </a:p>
        </p:txBody>
      </p:sp>
      <p:cxnSp>
        <p:nvCxnSpPr>
          <p:cNvPr id="142" name="Connector: Elbow 141">
            <a:extLst>
              <a:ext uri="{FF2B5EF4-FFF2-40B4-BE49-F238E27FC236}">
                <a16:creationId xmlns:a16="http://schemas.microsoft.com/office/drawing/2014/main" id="{4034100E-C45A-B82E-6334-4B1DE9275A54}"/>
              </a:ext>
            </a:extLst>
          </p:cNvPr>
          <p:cNvCxnSpPr>
            <a:cxnSpLocks/>
            <a:stCxn id="129" idx="2"/>
            <a:endCxn id="140" idx="0"/>
          </p:cNvCxnSpPr>
          <p:nvPr/>
        </p:nvCxnSpPr>
        <p:spPr>
          <a:xfrm rot="5400000">
            <a:off x="3092054" y="539355"/>
            <a:ext cx="2159796" cy="3848096"/>
          </a:xfrm>
          <a:prstGeom prst="bentConnector3">
            <a:avLst>
              <a:gd name="adj1" fmla="val 776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7FBBDEE0-0DFB-200D-2219-6B5BF3CBD896}"/>
              </a:ext>
            </a:extLst>
          </p:cNvPr>
          <p:cNvSpPr/>
          <p:nvPr/>
        </p:nvSpPr>
        <p:spPr>
          <a:xfrm>
            <a:off x="4965700" y="3543301"/>
            <a:ext cx="2260599" cy="14541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sz="3200" dirty="0">
                <a:latin typeface="Bahnschrift Condensed" panose="020B0502040204020203" pitchFamily="34" charset="0"/>
              </a:rPr>
              <a:t>Нягтлан бодогч /1/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C06A973-D527-94AF-4204-D98EA0271DD6}"/>
              </a:ext>
            </a:extLst>
          </p:cNvPr>
          <p:cNvSpPr/>
          <p:nvPr/>
        </p:nvSpPr>
        <p:spPr>
          <a:xfrm>
            <a:off x="8813796" y="3543301"/>
            <a:ext cx="2260599" cy="14541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sz="2800" dirty="0">
                <a:latin typeface="Bahnschrift Condensed" panose="020B0502040204020203" pitchFamily="34" charset="0"/>
              </a:rPr>
              <a:t>Архив, бичиг хэргийн эрхлэгч /1/</a:t>
            </a:r>
          </a:p>
        </p:txBody>
      </p: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AE663218-F10A-7162-3B9D-4196A666708B}"/>
              </a:ext>
            </a:extLst>
          </p:cNvPr>
          <p:cNvCxnSpPr>
            <a:cxnSpLocks/>
            <a:stCxn id="129" idx="2"/>
            <a:endCxn id="154" idx="0"/>
          </p:cNvCxnSpPr>
          <p:nvPr/>
        </p:nvCxnSpPr>
        <p:spPr>
          <a:xfrm>
            <a:off x="6096000" y="1383505"/>
            <a:ext cx="0" cy="2159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or: Elbow 168">
            <a:extLst>
              <a:ext uri="{FF2B5EF4-FFF2-40B4-BE49-F238E27FC236}">
                <a16:creationId xmlns:a16="http://schemas.microsoft.com/office/drawing/2014/main" id="{DAE5162E-A960-0810-DD1D-CB1E5A89C681}"/>
              </a:ext>
            </a:extLst>
          </p:cNvPr>
          <p:cNvCxnSpPr>
            <a:cxnSpLocks/>
            <a:stCxn id="129" idx="2"/>
            <a:endCxn id="155" idx="0"/>
          </p:cNvCxnSpPr>
          <p:nvPr/>
        </p:nvCxnSpPr>
        <p:spPr>
          <a:xfrm rot="16200000" flipH="1">
            <a:off x="6940150" y="539355"/>
            <a:ext cx="2159796" cy="3848096"/>
          </a:xfrm>
          <a:prstGeom prst="bentConnector3">
            <a:avLst>
              <a:gd name="adj1" fmla="val 776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DE7704F6-7F2B-2E57-A22A-4C91EC409111}"/>
              </a:ext>
            </a:extLst>
          </p:cNvPr>
          <p:cNvGrpSpPr/>
          <p:nvPr/>
        </p:nvGrpSpPr>
        <p:grpSpPr>
          <a:xfrm>
            <a:off x="7696194" y="5611336"/>
            <a:ext cx="3702051" cy="369332"/>
            <a:chOff x="393700" y="6158468"/>
            <a:chExt cx="3702051" cy="369332"/>
          </a:xfrm>
        </p:grpSpPr>
        <p:sp>
          <p:nvSpPr>
            <p:cNvPr id="176" name="Rectangle: Rounded Corners 175">
              <a:extLst>
                <a:ext uri="{FF2B5EF4-FFF2-40B4-BE49-F238E27FC236}">
                  <a16:creationId xmlns:a16="http://schemas.microsoft.com/office/drawing/2014/main" id="{B2FD237D-17F5-0E6E-14AA-F529F1129692}"/>
                </a:ext>
              </a:extLst>
            </p:cNvPr>
            <p:cNvSpPr/>
            <p:nvPr/>
          </p:nvSpPr>
          <p:spPr>
            <a:xfrm>
              <a:off x="393700" y="6172200"/>
              <a:ext cx="723904" cy="355600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9B618CE8-CC2B-8B37-6AA0-94D4276661DB}"/>
                </a:ext>
              </a:extLst>
            </p:cNvPr>
            <p:cNvSpPr txBox="1"/>
            <p:nvPr/>
          </p:nvSpPr>
          <p:spPr>
            <a:xfrm>
              <a:off x="793755" y="6158468"/>
              <a:ext cx="330199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n-MN" sz="1800" dirty="0">
                  <a:solidFill>
                    <a:schemeClr val="bg1"/>
                  </a:solidFill>
                  <a:latin typeface="Bahnschrift Condensed" panose="020B0502040204020203" pitchFamily="34" charset="0"/>
                </a:rPr>
                <a:t>Төрийн захиргааны албан хаагч</a:t>
              </a:r>
              <a:endParaRPr lang="en-US" sz="1800" dirty="0">
                <a:solidFill>
                  <a:schemeClr val="bg1"/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A57254B9-3877-1BA6-4F8E-1C7FCC2469C0}"/>
              </a:ext>
            </a:extLst>
          </p:cNvPr>
          <p:cNvGrpSpPr/>
          <p:nvPr/>
        </p:nvGrpSpPr>
        <p:grpSpPr>
          <a:xfrm>
            <a:off x="7696194" y="6145768"/>
            <a:ext cx="3765546" cy="382032"/>
            <a:chOff x="393700" y="6145768"/>
            <a:chExt cx="3765546" cy="382032"/>
          </a:xfrm>
        </p:grpSpPr>
        <p:sp>
          <p:nvSpPr>
            <p:cNvPr id="181" name="Rectangle: Rounded Corners 180">
              <a:extLst>
                <a:ext uri="{FF2B5EF4-FFF2-40B4-BE49-F238E27FC236}">
                  <a16:creationId xmlns:a16="http://schemas.microsoft.com/office/drawing/2014/main" id="{47BC7B9F-5AC5-990A-F2E3-6F20CB826F98}"/>
                </a:ext>
              </a:extLst>
            </p:cNvPr>
            <p:cNvSpPr/>
            <p:nvPr/>
          </p:nvSpPr>
          <p:spPr>
            <a:xfrm>
              <a:off x="393700" y="6172200"/>
              <a:ext cx="723904" cy="3556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BC18FF3-A546-9EF8-EDEA-B63C23A196A7}"/>
                </a:ext>
              </a:extLst>
            </p:cNvPr>
            <p:cNvSpPr txBox="1"/>
            <p:nvPr/>
          </p:nvSpPr>
          <p:spPr>
            <a:xfrm>
              <a:off x="857250" y="6145768"/>
              <a:ext cx="330199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n-MN" sz="1800" dirty="0">
                  <a:solidFill>
                    <a:schemeClr val="bg1"/>
                  </a:solidFill>
                  <a:latin typeface="Bahnschrift Condensed" panose="020B0502040204020203" pitchFamily="34" charset="0"/>
                </a:rPr>
                <a:t>Төрийн үйлчилгээний албан хаагч</a:t>
              </a:r>
              <a:endParaRPr lang="en-US" sz="1800" dirty="0">
                <a:solidFill>
                  <a:schemeClr val="bg1"/>
                </a:solidFill>
                <a:latin typeface="Bahnschrift Condensed" panose="020B0502040204020203" pitchFamily="34" charset="0"/>
              </a:endParaRPr>
            </a:p>
          </p:txBody>
        </p:sp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39302C6A-ABB8-6B80-79FE-368A50CA6A09}"/>
              </a:ext>
            </a:extLst>
          </p:cNvPr>
          <p:cNvSpPr txBox="1"/>
          <p:nvPr/>
        </p:nvSpPr>
        <p:spPr>
          <a:xfrm>
            <a:off x="8807450" y="914402"/>
            <a:ext cx="35750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n-MN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Сүхбаатар дүүргийн Засаг даргын 2024 оны А/99 дүгээр захирамж</a:t>
            </a:r>
            <a:endParaRPr lang="en-US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2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0FDC7B-3300-772A-DEB7-9DE309C3351A}"/>
              </a:ext>
            </a:extLst>
          </p:cNvPr>
          <p:cNvSpPr txBox="1">
            <a:spLocks/>
          </p:cNvSpPr>
          <p:nvPr/>
        </p:nvSpPr>
        <p:spPr>
          <a:xfrm>
            <a:off x="9147672" y="121555"/>
            <a:ext cx="2971579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ДОТООД АУДИТЫН АЛБАНЫ ҮҮРЭГ</a:t>
            </a:r>
            <a:endParaRPr lang="en-US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CD271FB-8DD0-C56D-0547-05EC06ABFD7C}"/>
              </a:ext>
            </a:extLst>
          </p:cNvPr>
          <p:cNvGrpSpPr/>
          <p:nvPr/>
        </p:nvGrpSpPr>
        <p:grpSpPr>
          <a:xfrm>
            <a:off x="385688" y="978493"/>
            <a:ext cx="11733306" cy="5520552"/>
            <a:chOff x="385688" y="978493"/>
            <a:chExt cx="11733306" cy="552055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C2C6A80-DCA5-7EC3-9FC5-D8AF7B9D5A5A}"/>
                </a:ext>
              </a:extLst>
            </p:cNvPr>
            <p:cNvGrpSpPr/>
            <p:nvPr/>
          </p:nvGrpSpPr>
          <p:grpSpPr>
            <a:xfrm>
              <a:off x="3151560" y="978493"/>
              <a:ext cx="8967434" cy="5520552"/>
              <a:chOff x="3308278" y="1039070"/>
              <a:chExt cx="8967434" cy="5520552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335E532E-DEF2-0216-C7E4-02027435CCD0}"/>
                  </a:ext>
                </a:extLst>
              </p:cNvPr>
              <p:cNvSpPr/>
              <p:nvPr/>
            </p:nvSpPr>
            <p:spPr>
              <a:xfrm>
                <a:off x="4797458" y="3087974"/>
                <a:ext cx="1974930" cy="3471648"/>
              </a:xfrm>
              <a:custGeom>
                <a:avLst/>
                <a:gdLst>
                  <a:gd name="connsiteX0" fmla="*/ 1835256 w 2138489"/>
                  <a:gd name="connsiteY0" fmla="*/ 2548265 h 3759163"/>
                  <a:gd name="connsiteX1" fmla="*/ 1614596 w 2138489"/>
                  <a:gd name="connsiteY1" fmla="*/ 2533554 h 3759163"/>
                  <a:gd name="connsiteX2" fmla="*/ 220098 w 2138489"/>
                  <a:gd name="connsiteY2" fmla="*/ 933108 h 3759163"/>
                  <a:gd name="connsiteX3" fmla="*/ 319101 w 2138489"/>
                  <a:gd name="connsiteY3" fmla="*/ 375279 h 3759163"/>
                  <a:gd name="connsiteX4" fmla="*/ 484081 w 2138489"/>
                  <a:gd name="connsiteY4" fmla="*/ 589246 h 3759163"/>
                  <a:gd name="connsiteX5" fmla="*/ 519019 w 2138489"/>
                  <a:gd name="connsiteY5" fmla="*/ -137 h 3759163"/>
                  <a:gd name="connsiteX6" fmla="*/ -194 w 2138489"/>
                  <a:gd name="connsiteY6" fmla="*/ 280910 h 3759163"/>
                  <a:gd name="connsiteX7" fmla="*/ 259303 w 2138489"/>
                  <a:gd name="connsiteY7" fmla="*/ 338944 h 3759163"/>
                  <a:gd name="connsiteX8" fmla="*/ 620376 w 2138489"/>
                  <a:gd name="connsiteY8" fmla="*/ 2381005 h 3759163"/>
                  <a:gd name="connsiteX9" fmla="*/ 613020 w 2138489"/>
                  <a:gd name="connsiteY9" fmla="*/ 2377769 h 3759163"/>
                  <a:gd name="connsiteX10" fmla="*/ 613020 w 2138489"/>
                  <a:gd name="connsiteY10" fmla="*/ 3759027 h 3759163"/>
                  <a:gd name="connsiteX11" fmla="*/ 2138296 w 2138489"/>
                  <a:gd name="connsiteY11" fmla="*/ 3759027 h 3759163"/>
                  <a:gd name="connsiteX12" fmla="*/ 2138296 w 2138489"/>
                  <a:gd name="connsiteY12" fmla="*/ 2519874 h 3759163"/>
                  <a:gd name="connsiteX13" fmla="*/ 1835256 w 2138489"/>
                  <a:gd name="connsiteY13" fmla="*/ 2548265 h 3759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38489" h="3759163">
                    <a:moveTo>
                      <a:pt x="1835256" y="2548265"/>
                    </a:moveTo>
                    <a:cubicBezTo>
                      <a:pt x="1761453" y="2548361"/>
                      <a:pt x="1687730" y="2543448"/>
                      <a:pt x="1614596" y="2533554"/>
                    </a:cubicBezTo>
                    <a:cubicBezTo>
                      <a:pt x="826914" y="2425578"/>
                      <a:pt x="220098" y="1750285"/>
                      <a:pt x="220098" y="933108"/>
                    </a:cubicBezTo>
                    <a:cubicBezTo>
                      <a:pt x="219907" y="742781"/>
                      <a:pt x="253426" y="553918"/>
                      <a:pt x="319101" y="375279"/>
                    </a:cubicBezTo>
                    <a:lnTo>
                      <a:pt x="484081" y="589246"/>
                    </a:lnTo>
                    <a:cubicBezTo>
                      <a:pt x="457897" y="416322"/>
                      <a:pt x="480624" y="178597"/>
                      <a:pt x="519019" y="-137"/>
                    </a:cubicBezTo>
                    <a:cubicBezTo>
                      <a:pt x="373310" y="110193"/>
                      <a:pt x="167581" y="231482"/>
                      <a:pt x="-194" y="280910"/>
                    </a:cubicBezTo>
                    <a:lnTo>
                      <a:pt x="259303" y="338944"/>
                    </a:lnTo>
                    <a:cubicBezTo>
                      <a:pt x="-130802" y="1017245"/>
                      <a:pt x="21321" y="1877606"/>
                      <a:pt x="620376" y="2381005"/>
                    </a:cubicBezTo>
                    <a:lnTo>
                      <a:pt x="613020" y="2377769"/>
                    </a:lnTo>
                    <a:lnTo>
                      <a:pt x="613020" y="3759027"/>
                    </a:lnTo>
                    <a:lnTo>
                      <a:pt x="2138296" y="3759027"/>
                    </a:lnTo>
                    <a:lnTo>
                      <a:pt x="2138296" y="2519874"/>
                    </a:lnTo>
                    <a:cubicBezTo>
                      <a:pt x="2038396" y="2538829"/>
                      <a:pt x="1936937" y="2548332"/>
                      <a:pt x="1835256" y="2548265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346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1C388831-2908-33BB-83D9-98D09EF5D51E}"/>
                  </a:ext>
                </a:extLst>
              </p:cNvPr>
              <p:cNvSpPr/>
              <p:nvPr/>
            </p:nvSpPr>
            <p:spPr>
              <a:xfrm>
                <a:off x="5364043" y="1039070"/>
                <a:ext cx="1974930" cy="3471581"/>
              </a:xfrm>
              <a:custGeom>
                <a:avLst/>
                <a:gdLst>
                  <a:gd name="connsiteX0" fmla="*/ 302846 w 2138489"/>
                  <a:gd name="connsiteY0" fmla="*/ 1210551 h 3759090"/>
                  <a:gd name="connsiteX1" fmla="*/ 523506 w 2138489"/>
                  <a:gd name="connsiteY1" fmla="*/ 1225262 h 3759090"/>
                  <a:gd name="connsiteX2" fmla="*/ 1918004 w 2138489"/>
                  <a:gd name="connsiteY2" fmla="*/ 2825709 h 3759090"/>
                  <a:gd name="connsiteX3" fmla="*/ 1819001 w 2138489"/>
                  <a:gd name="connsiteY3" fmla="*/ 3383537 h 3759090"/>
                  <a:gd name="connsiteX4" fmla="*/ 1654021 w 2138489"/>
                  <a:gd name="connsiteY4" fmla="*/ 3169570 h 3759090"/>
                  <a:gd name="connsiteX5" fmla="*/ 1619083 w 2138489"/>
                  <a:gd name="connsiteY5" fmla="*/ 3758953 h 3759090"/>
                  <a:gd name="connsiteX6" fmla="*/ 2138296 w 2138489"/>
                  <a:gd name="connsiteY6" fmla="*/ 3477906 h 3759090"/>
                  <a:gd name="connsiteX7" fmla="*/ 1878800 w 2138489"/>
                  <a:gd name="connsiteY7" fmla="*/ 3419946 h 3759090"/>
                  <a:gd name="connsiteX8" fmla="*/ 1517726 w 2138489"/>
                  <a:gd name="connsiteY8" fmla="*/ 1377885 h 3759090"/>
                  <a:gd name="connsiteX9" fmla="*/ 1525082 w 2138489"/>
                  <a:gd name="connsiteY9" fmla="*/ 1381047 h 3759090"/>
                  <a:gd name="connsiteX10" fmla="*/ 1525082 w 2138489"/>
                  <a:gd name="connsiteY10" fmla="*/ -137 h 3759090"/>
                  <a:gd name="connsiteX11" fmla="*/ -194 w 2138489"/>
                  <a:gd name="connsiteY11" fmla="*/ -137 h 3759090"/>
                  <a:gd name="connsiteX12" fmla="*/ -194 w 2138489"/>
                  <a:gd name="connsiteY12" fmla="*/ 1238942 h 3759090"/>
                  <a:gd name="connsiteX13" fmla="*/ 302846 w 2138489"/>
                  <a:gd name="connsiteY13" fmla="*/ 1210551 h 3759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38489" h="3759090">
                    <a:moveTo>
                      <a:pt x="302846" y="1210551"/>
                    </a:moveTo>
                    <a:cubicBezTo>
                      <a:pt x="376649" y="1210455"/>
                      <a:pt x="450372" y="1215369"/>
                      <a:pt x="523506" y="1225262"/>
                    </a:cubicBezTo>
                    <a:cubicBezTo>
                      <a:pt x="1311189" y="1333238"/>
                      <a:pt x="1918004" y="2008605"/>
                      <a:pt x="1918004" y="2825709"/>
                    </a:cubicBezTo>
                    <a:cubicBezTo>
                      <a:pt x="1918202" y="3016043"/>
                      <a:pt x="1884684" y="3204898"/>
                      <a:pt x="1819001" y="3383537"/>
                    </a:cubicBezTo>
                    <a:lnTo>
                      <a:pt x="1654021" y="3169570"/>
                    </a:lnTo>
                    <a:cubicBezTo>
                      <a:pt x="1680206" y="3342568"/>
                      <a:pt x="1657551" y="3580219"/>
                      <a:pt x="1619083" y="3758953"/>
                    </a:cubicBezTo>
                    <a:cubicBezTo>
                      <a:pt x="1764792" y="3648623"/>
                      <a:pt x="1970521" y="3527408"/>
                      <a:pt x="2138296" y="3477906"/>
                    </a:cubicBezTo>
                    <a:lnTo>
                      <a:pt x="1878800" y="3419946"/>
                    </a:lnTo>
                    <a:cubicBezTo>
                      <a:pt x="2268905" y="2741645"/>
                      <a:pt x="2116782" y="1881284"/>
                      <a:pt x="1517726" y="1377885"/>
                    </a:cubicBezTo>
                    <a:lnTo>
                      <a:pt x="1525082" y="1381047"/>
                    </a:lnTo>
                    <a:lnTo>
                      <a:pt x="1525082" y="-137"/>
                    </a:lnTo>
                    <a:lnTo>
                      <a:pt x="-194" y="-137"/>
                    </a:lnTo>
                    <a:lnTo>
                      <a:pt x="-194" y="1238942"/>
                    </a:lnTo>
                    <a:cubicBezTo>
                      <a:pt x="99706" y="1220024"/>
                      <a:pt x="201166" y="1210521"/>
                      <a:pt x="302846" y="121055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346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1D3650DC-24BF-E2F0-AA0E-E4C52F933D26}"/>
                  </a:ext>
                </a:extLst>
              </p:cNvPr>
              <p:cNvSpPr/>
              <p:nvPr/>
            </p:nvSpPr>
            <p:spPr>
              <a:xfrm>
                <a:off x="3308278" y="2528657"/>
                <a:ext cx="3471581" cy="1974794"/>
              </a:xfrm>
              <a:custGeom>
                <a:avLst/>
                <a:gdLst>
                  <a:gd name="connsiteX0" fmla="*/ 1210494 w 3759090"/>
                  <a:gd name="connsiteY0" fmla="*/ 1835239 h 2138342"/>
                  <a:gd name="connsiteX1" fmla="*/ 1225573 w 3759090"/>
                  <a:gd name="connsiteY1" fmla="*/ 1614579 h 2138342"/>
                  <a:gd name="connsiteX2" fmla="*/ 2825652 w 3759090"/>
                  <a:gd name="connsiteY2" fmla="*/ 220082 h 2138342"/>
                  <a:gd name="connsiteX3" fmla="*/ 3383480 w 3759090"/>
                  <a:gd name="connsiteY3" fmla="*/ 319158 h 2138342"/>
                  <a:gd name="connsiteX4" fmla="*/ 3169514 w 3759090"/>
                  <a:gd name="connsiteY4" fmla="*/ 484138 h 2138342"/>
                  <a:gd name="connsiteX5" fmla="*/ 3758897 w 3759090"/>
                  <a:gd name="connsiteY5" fmla="*/ 519002 h 2138342"/>
                  <a:gd name="connsiteX6" fmla="*/ 3477850 w 3759090"/>
                  <a:gd name="connsiteY6" fmla="*/ -137 h 2138342"/>
                  <a:gd name="connsiteX7" fmla="*/ 3419816 w 3759090"/>
                  <a:gd name="connsiteY7" fmla="*/ 259359 h 2138342"/>
                  <a:gd name="connsiteX8" fmla="*/ 1377828 w 3759090"/>
                  <a:gd name="connsiteY8" fmla="*/ 620359 h 2138342"/>
                  <a:gd name="connsiteX9" fmla="*/ 1381065 w 3759090"/>
                  <a:gd name="connsiteY9" fmla="*/ 613003 h 2138342"/>
                  <a:gd name="connsiteX10" fmla="*/ -194 w 3759090"/>
                  <a:gd name="connsiteY10" fmla="*/ 613003 h 2138342"/>
                  <a:gd name="connsiteX11" fmla="*/ -194 w 3759090"/>
                  <a:gd name="connsiteY11" fmla="*/ 2138206 h 2138342"/>
                  <a:gd name="connsiteX12" fmla="*/ 1238886 w 3759090"/>
                  <a:gd name="connsiteY12" fmla="*/ 2138206 h 2138342"/>
                  <a:gd name="connsiteX13" fmla="*/ 1210494 w 3759090"/>
                  <a:gd name="connsiteY13" fmla="*/ 1835239 h 2138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759090" h="2138342">
                    <a:moveTo>
                      <a:pt x="1210494" y="1835239"/>
                    </a:moveTo>
                    <a:cubicBezTo>
                      <a:pt x="1210487" y="1761429"/>
                      <a:pt x="1215518" y="1687706"/>
                      <a:pt x="1225573" y="1614579"/>
                    </a:cubicBezTo>
                    <a:cubicBezTo>
                      <a:pt x="1333181" y="826970"/>
                      <a:pt x="2008474" y="220082"/>
                      <a:pt x="2825652" y="220082"/>
                    </a:cubicBezTo>
                    <a:cubicBezTo>
                      <a:pt x="3015986" y="219876"/>
                      <a:pt x="3204856" y="253423"/>
                      <a:pt x="3383480" y="319158"/>
                    </a:cubicBezTo>
                    <a:lnTo>
                      <a:pt x="3169514" y="484138"/>
                    </a:lnTo>
                    <a:cubicBezTo>
                      <a:pt x="3342438" y="457953"/>
                      <a:pt x="3580162" y="480607"/>
                      <a:pt x="3758897" y="519002"/>
                    </a:cubicBezTo>
                    <a:cubicBezTo>
                      <a:pt x="3648567" y="373367"/>
                      <a:pt x="3527277" y="167638"/>
                      <a:pt x="3477850" y="-137"/>
                    </a:cubicBezTo>
                    <a:lnTo>
                      <a:pt x="3419816" y="259359"/>
                    </a:lnTo>
                    <a:cubicBezTo>
                      <a:pt x="2741551" y="-130724"/>
                      <a:pt x="1881235" y="21370"/>
                      <a:pt x="1377828" y="620359"/>
                    </a:cubicBezTo>
                    <a:lnTo>
                      <a:pt x="1381065" y="613003"/>
                    </a:lnTo>
                    <a:lnTo>
                      <a:pt x="-194" y="613003"/>
                    </a:lnTo>
                    <a:lnTo>
                      <a:pt x="-194" y="2138206"/>
                    </a:lnTo>
                    <a:lnTo>
                      <a:pt x="1238886" y="2138206"/>
                    </a:lnTo>
                    <a:cubicBezTo>
                      <a:pt x="1219968" y="2038328"/>
                      <a:pt x="1210458" y="1936890"/>
                      <a:pt x="1210494" y="183523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346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1FAA9373-19A9-E3D1-34CB-9A873A0F0517}"/>
                  </a:ext>
                </a:extLst>
              </p:cNvPr>
              <p:cNvSpPr/>
              <p:nvPr/>
            </p:nvSpPr>
            <p:spPr>
              <a:xfrm>
                <a:off x="5357183" y="3095174"/>
                <a:ext cx="3471581" cy="1974929"/>
              </a:xfrm>
              <a:custGeom>
                <a:avLst/>
                <a:gdLst>
                  <a:gd name="connsiteX0" fmla="*/ 2548209 w 3759090"/>
                  <a:gd name="connsiteY0" fmla="*/ 302829 h 2138489"/>
                  <a:gd name="connsiteX1" fmla="*/ 2533498 w 3759090"/>
                  <a:gd name="connsiteY1" fmla="*/ 523489 h 2138489"/>
                  <a:gd name="connsiteX2" fmla="*/ 933051 w 3759090"/>
                  <a:gd name="connsiteY2" fmla="*/ 1918060 h 2138489"/>
                  <a:gd name="connsiteX3" fmla="*/ 375223 w 3759090"/>
                  <a:gd name="connsiteY3" fmla="*/ 1819058 h 2138489"/>
                  <a:gd name="connsiteX4" fmla="*/ 589189 w 3759090"/>
                  <a:gd name="connsiteY4" fmla="*/ 1654078 h 2138489"/>
                  <a:gd name="connsiteX5" fmla="*/ -194 w 3759090"/>
                  <a:gd name="connsiteY5" fmla="*/ 1619140 h 2138489"/>
                  <a:gd name="connsiteX6" fmla="*/ 280854 w 3759090"/>
                  <a:gd name="connsiteY6" fmla="*/ 2138353 h 2138489"/>
                  <a:gd name="connsiteX7" fmla="*/ 338814 w 3759090"/>
                  <a:gd name="connsiteY7" fmla="*/ 1878857 h 2138489"/>
                  <a:gd name="connsiteX8" fmla="*/ 2380875 w 3759090"/>
                  <a:gd name="connsiteY8" fmla="*/ 1517783 h 2138489"/>
                  <a:gd name="connsiteX9" fmla="*/ 2377712 w 3759090"/>
                  <a:gd name="connsiteY9" fmla="*/ 1525138 h 2138489"/>
                  <a:gd name="connsiteX10" fmla="*/ 3758897 w 3759090"/>
                  <a:gd name="connsiteY10" fmla="*/ 1525138 h 2138489"/>
                  <a:gd name="connsiteX11" fmla="*/ 3758897 w 3759090"/>
                  <a:gd name="connsiteY11" fmla="*/ -137 h 2138489"/>
                  <a:gd name="connsiteX12" fmla="*/ 2519817 w 3759090"/>
                  <a:gd name="connsiteY12" fmla="*/ -137 h 2138489"/>
                  <a:gd name="connsiteX13" fmla="*/ 2548209 w 3759090"/>
                  <a:gd name="connsiteY13" fmla="*/ 302829 h 2138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759090" h="2138489">
                    <a:moveTo>
                      <a:pt x="2548209" y="302829"/>
                    </a:moveTo>
                    <a:cubicBezTo>
                      <a:pt x="2548312" y="376632"/>
                      <a:pt x="2543391" y="450355"/>
                      <a:pt x="2533498" y="523489"/>
                    </a:cubicBezTo>
                    <a:cubicBezTo>
                      <a:pt x="2425522" y="1311172"/>
                      <a:pt x="1750155" y="1918060"/>
                      <a:pt x="933051" y="1918060"/>
                    </a:cubicBezTo>
                    <a:cubicBezTo>
                      <a:pt x="742724" y="1918251"/>
                      <a:pt x="553862" y="1884733"/>
                      <a:pt x="375223" y="1819058"/>
                    </a:cubicBezTo>
                    <a:lnTo>
                      <a:pt x="589189" y="1654078"/>
                    </a:lnTo>
                    <a:cubicBezTo>
                      <a:pt x="416192" y="1680189"/>
                      <a:pt x="178541" y="1657534"/>
                      <a:pt x="-194" y="1619140"/>
                    </a:cubicBezTo>
                    <a:cubicBezTo>
                      <a:pt x="110136" y="1764775"/>
                      <a:pt x="231352" y="1970577"/>
                      <a:pt x="280854" y="2138353"/>
                    </a:cubicBezTo>
                    <a:lnTo>
                      <a:pt x="338814" y="1878857"/>
                    </a:lnTo>
                    <a:cubicBezTo>
                      <a:pt x="1017115" y="2268961"/>
                      <a:pt x="1877476" y="2116838"/>
                      <a:pt x="2380875" y="1517783"/>
                    </a:cubicBezTo>
                    <a:cubicBezTo>
                      <a:pt x="2379845" y="1520063"/>
                      <a:pt x="2378815" y="1522491"/>
                      <a:pt x="2377712" y="1525138"/>
                    </a:cubicBezTo>
                    <a:lnTo>
                      <a:pt x="3758897" y="1525138"/>
                    </a:lnTo>
                    <a:lnTo>
                      <a:pt x="3758897" y="-137"/>
                    </a:lnTo>
                    <a:lnTo>
                      <a:pt x="2519817" y="-137"/>
                    </a:lnTo>
                    <a:cubicBezTo>
                      <a:pt x="2538735" y="99741"/>
                      <a:pt x="2548238" y="201178"/>
                      <a:pt x="2548209" y="30282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346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D5E63B1-0C01-F810-C18E-4BA044FC522A}"/>
                  </a:ext>
                </a:extLst>
              </p:cNvPr>
              <p:cNvSpPr/>
              <p:nvPr/>
            </p:nvSpPr>
            <p:spPr>
              <a:xfrm>
                <a:off x="8930979" y="3277347"/>
                <a:ext cx="321279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mn-MN" b="1" dirty="0">
                    <a:solidFill>
                      <a:schemeClr val="bg1"/>
                    </a:solidFill>
                    <a:latin typeface="Bahnschrift Condensed" panose="020B0502040204020203" pitchFamily="34" charset="0"/>
                  </a:rPr>
                  <a:t>Эрсдэлийн удирдлагаар хангах чиглэлээр дэмжлэг үзүүлэн бодит</a:t>
                </a:r>
                <a:r>
                  <a:rPr lang="en-US" b="1" dirty="0">
                    <a:solidFill>
                      <a:schemeClr val="bg1"/>
                    </a:solidFill>
                    <a:latin typeface="Bahnschrift Condensed" panose="020B0502040204020203" pitchFamily="34" charset="0"/>
                  </a:rPr>
                  <a:t> </a:t>
                </a:r>
                <a:r>
                  <a:rPr lang="mn-MN" b="1" dirty="0">
                    <a:solidFill>
                      <a:schemeClr val="bg1"/>
                    </a:solidFill>
                    <a:latin typeface="Bahnschrift Condensed" panose="020B0502040204020203" pitchFamily="34" charset="0"/>
                  </a:rPr>
                  <a:t>мэдээллээр хангах</a:t>
                </a:r>
                <a:endParaRPr lang="en-US" b="1" dirty="0">
                  <a:solidFill>
                    <a:schemeClr val="bg1"/>
                  </a:solidFill>
                  <a:latin typeface="Bahnschrift Condensed" panose="020B0502040204020203" pitchFamily="34" charset="0"/>
                </a:endParaRPr>
              </a:p>
            </p:txBody>
          </p:sp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D30098F-D0FA-9738-76D2-2E461B2AAF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lum bright="70000" contrast="-70000"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5744212" y="1277813"/>
                <a:ext cx="607296" cy="607296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3175A57-72C4-ADDC-CB84-161CE00C8676}"/>
                  </a:ext>
                </a:extLst>
              </p:cNvPr>
              <p:cNvSpPr/>
              <p:nvPr/>
            </p:nvSpPr>
            <p:spPr>
              <a:xfrm>
                <a:off x="6879999" y="1054605"/>
                <a:ext cx="539571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mn-MN" b="1" dirty="0">
                    <a:solidFill>
                      <a:schemeClr val="bg1"/>
                    </a:solidFill>
                    <a:latin typeface="Bahnschrift Condensed" panose="020B0502040204020203" pitchFamily="34" charset="0"/>
                  </a:rPr>
                  <a:t>Төсвийн хөрөнгөд санхүүгийн хяналт шалгалт хийх, хууль тогтоомжийн хэрэгжилтэд хяналт тавих, үнэлэлт, дүгнэлт, зөвлөмж гаргах</a:t>
                </a:r>
                <a:endParaRPr lang="en-US" sz="1100" dirty="0">
                  <a:solidFill>
                    <a:schemeClr val="bg1"/>
                  </a:solidFill>
                  <a:latin typeface="Bahnschrift Condensed" panose="020B0502040204020203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C4835806-7461-6C7F-AE8F-F14B874DE6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06204" y="5647502"/>
                <a:ext cx="726926" cy="726925"/>
              </a:xfrm>
              <a:prstGeom prst="rect">
                <a:avLst/>
              </a:prstGeom>
            </p:spPr>
          </p:pic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903A92B-BB13-560B-4C43-F781D64D0A83}"/>
                  </a:ext>
                </a:extLst>
              </p:cNvPr>
              <p:cNvSpPr/>
              <p:nvPr/>
            </p:nvSpPr>
            <p:spPr>
              <a:xfrm>
                <a:off x="6592908" y="5876172"/>
                <a:ext cx="5682804" cy="373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70510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mn-MN" b="1" dirty="0">
                    <a:solidFill>
                      <a:schemeClr val="bg1"/>
                    </a:solidFill>
                    <a:latin typeface="Bahnschrift Condensed" panose="020B0502040204020203" pitchFamily="34" charset="0"/>
                  </a:rPr>
                  <a:t>Мэргэжил арга зүйн зөвлөгөө өгөх </a:t>
                </a:r>
                <a:endParaRPr lang="en-US" b="1" dirty="0">
                  <a:solidFill>
                    <a:schemeClr val="bg1"/>
                  </a:solidFill>
                  <a:latin typeface="Bahnschrift Condensed" panose="020B0502040204020203" pitchFamily="34" charset="0"/>
                </a:endParaRPr>
              </a:p>
            </p:txBody>
          </p:sp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9ABC9F13-1805-8261-6D35-3F0C25F7E1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7917289" y="3412132"/>
                <a:ext cx="676479" cy="676479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6674079B-8E6D-85B0-E197-DD934611CA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lum bright="70000" contrast="-70000"/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sharpenSoften amount="-50000"/>
                        </a14:imgEffect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605760" y="3460201"/>
                <a:ext cx="622576" cy="622576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C931D67-F9E3-BFF0-3277-AB878BF56F8F}"/>
                  </a:ext>
                </a:extLst>
              </p:cNvPr>
              <p:cNvSpPr txBox="1"/>
              <p:nvPr/>
            </p:nvSpPr>
            <p:spPr>
              <a:xfrm>
                <a:off x="5220509" y="3529843"/>
                <a:ext cx="169831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mn-MN" sz="2000" dirty="0">
                    <a:solidFill>
                      <a:schemeClr val="bg1"/>
                    </a:solidFill>
                    <a:latin typeface="Bahnschrift Condensed" panose="020B0502040204020203" pitchFamily="34" charset="0"/>
                  </a:rPr>
                  <a:t>ДОТООД АУДИТЫН АЛБАНЫ ҮҮРЭГ</a:t>
                </a:r>
                <a:endParaRPr lang="en-US" sz="2000" dirty="0">
                  <a:solidFill>
                    <a:schemeClr val="bg1"/>
                  </a:solidFill>
                  <a:latin typeface="Bahnschrift Condensed" panose="020B0502040204020203" pitchFamily="34" charset="0"/>
                </a:endParaRPr>
              </a:p>
            </p:txBody>
          </p: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51CDE46-0000-761E-97F7-36930C12F174}"/>
                </a:ext>
              </a:extLst>
            </p:cNvPr>
            <p:cNvSpPr/>
            <p:nvPr/>
          </p:nvSpPr>
          <p:spPr>
            <a:xfrm>
              <a:off x="385688" y="3399822"/>
              <a:ext cx="293914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mn-MN" b="1" dirty="0">
                  <a:solidFill>
                    <a:schemeClr val="bg1"/>
                  </a:solidFill>
                  <a:latin typeface="Bahnschrift Condensed" panose="020B0502040204020203" pitchFamily="34" charset="0"/>
                </a:rPr>
                <a:t>Шилэн дансны тухай хуулийн хэрэгжилтийг хангуулах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43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302FB30-9980-AE60-CA92-DE3EAB66F0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50" y="1232742"/>
            <a:ext cx="677306" cy="677306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DE4BB4B-2216-B1EB-B0F5-458280A5DC48}"/>
              </a:ext>
            </a:extLst>
          </p:cNvPr>
          <p:cNvSpPr txBox="1">
            <a:spLocks/>
          </p:cNvSpPr>
          <p:nvPr/>
        </p:nvSpPr>
        <p:spPr>
          <a:xfrm>
            <a:off x="9147672" y="121555"/>
            <a:ext cx="2971579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2025 ОНД ХИЙГДЭХ ХЯНАЛТ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ШАЛГАЛТЫН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АЖЛЫН ТӨЛӨВЛӨГӨӨ</a:t>
            </a:r>
            <a:endParaRPr lang="en-US" sz="20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69932E31-D763-4B86-AFC8-3CEC66F4AA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1201" y="1232742"/>
            <a:ext cx="677306" cy="677306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9F368BA-C59B-51EF-88B1-6CBFE005665C}"/>
              </a:ext>
            </a:extLst>
          </p:cNvPr>
          <p:cNvSpPr/>
          <p:nvPr/>
        </p:nvSpPr>
        <p:spPr>
          <a:xfrm rot="16200000">
            <a:off x="1480366" y="1164765"/>
            <a:ext cx="45719" cy="17113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923573-0815-4645-9188-5146A1DFC538}"/>
              </a:ext>
            </a:extLst>
          </p:cNvPr>
          <p:cNvSpPr txBox="1"/>
          <p:nvPr/>
        </p:nvSpPr>
        <p:spPr>
          <a:xfrm>
            <a:off x="1398177" y="1483313"/>
            <a:ext cx="158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solidFill>
                  <a:srgbClr val="FFFFFF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СУРГУУЛЬ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2104DA3-6BBC-5AC6-B9A1-EB7F654F9133}"/>
              </a:ext>
            </a:extLst>
          </p:cNvPr>
          <p:cNvSpPr/>
          <p:nvPr/>
        </p:nvSpPr>
        <p:spPr>
          <a:xfrm rot="16200000">
            <a:off x="5575292" y="1199936"/>
            <a:ext cx="45719" cy="169425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32CE2D-D6BF-AB8F-FEAB-2630B60C7359}"/>
              </a:ext>
            </a:extLst>
          </p:cNvPr>
          <p:cNvSpPr txBox="1"/>
          <p:nvPr/>
        </p:nvSpPr>
        <p:spPr>
          <a:xfrm>
            <a:off x="5501648" y="1509938"/>
            <a:ext cx="158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solidFill>
                  <a:srgbClr val="FFFFFF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ЦЭЦЭРЛЭГ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B9B09B-F65B-F766-341A-E4408E8F01F0}"/>
              </a:ext>
            </a:extLst>
          </p:cNvPr>
          <p:cNvSpPr txBox="1"/>
          <p:nvPr/>
        </p:nvSpPr>
        <p:spPr>
          <a:xfrm>
            <a:off x="656095" y="2163768"/>
            <a:ext cx="3078675" cy="2186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2-р сургууль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31-р сургууль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35-р сургууль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45-р сургууль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“Эрдийн хөтөч” цогцолбор сургууль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131-р сургууль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DD0B54-E932-104E-2FE4-05A221B85197}"/>
              </a:ext>
            </a:extLst>
          </p:cNvPr>
          <p:cNvSpPr txBox="1"/>
          <p:nvPr/>
        </p:nvSpPr>
        <p:spPr>
          <a:xfrm>
            <a:off x="8349596" y="2184082"/>
            <a:ext cx="3358141" cy="1087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ЖДҮ-ийг дэмжих төв</a:t>
            </a:r>
            <a:endParaRPr lang="en-US" sz="1600" dirty="0">
              <a:latin typeface="Bahnschrift Condensed" panose="020B0502040204020203" pitchFamily="34" charset="0"/>
            </a:endParaRPr>
          </a:p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“Багахандгайт” ОНӨААТҮГазар</a:t>
            </a:r>
            <a:endParaRPr lang="en-US" sz="1600" dirty="0">
              <a:latin typeface="Bahnschrift Condensed" panose="020B0502040204020203" pitchFamily="34" charset="0"/>
            </a:endParaRPr>
          </a:p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mn-MN" sz="16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Биеийн тамир спортын хороо</a:t>
            </a:r>
            <a:endParaRPr lang="en-US" sz="1600" b="0" i="0" u="none" strike="noStrike" dirty="0">
              <a:effectLst/>
              <a:latin typeface="Bahnschrift Condensed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339619-6B7A-1C27-DE2F-4D8B888DDD55}"/>
              </a:ext>
            </a:extLst>
          </p:cNvPr>
          <p:cNvSpPr txBox="1"/>
          <p:nvPr/>
        </p:nvSpPr>
        <p:spPr>
          <a:xfrm>
            <a:off x="4691201" y="2163768"/>
            <a:ext cx="1694259" cy="4653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14-р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16-р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36-р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109-р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135-р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143-р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166-р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171-р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175-р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186-р цэцэрлэг</a:t>
            </a:r>
            <a:endParaRPr lang="en-US" sz="1400" b="1" i="0" u="none" strike="noStrike" kern="100" dirty="0">
              <a:solidFill>
                <a:srgbClr val="FFFFFF"/>
              </a:solidFill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205-р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216-р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228600" indent="-2286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sz="14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217-р цэцэрлэг</a:t>
            </a:r>
            <a:endParaRPr lang="en-US" sz="1400" b="0" i="0" u="none" strike="noStrike" dirty="0">
              <a:effectLst/>
              <a:latin typeface="Bahnschrift Condensed" panose="020B050204020402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267310-52FF-4ABF-852B-FF04E7B35FAC}"/>
              </a:ext>
            </a:extLst>
          </p:cNvPr>
          <p:cNvSpPr txBox="1"/>
          <p:nvPr/>
        </p:nvSpPr>
        <p:spPr>
          <a:xfrm>
            <a:off x="2359509" y="378219"/>
            <a:ext cx="611451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kern="100" dirty="0">
                <a:solidFill>
                  <a:schemeClr val="bg1"/>
                </a:solidFill>
                <a:latin typeface="Bahnschrift Condensed" panose="020B0502040204020203" pitchFamily="34" charset="0"/>
                <a:ea typeface="Calibri" panose="020F0502020204030204" pitchFamily="34" charset="0"/>
                <a:cs typeface="Mongolian Baiti" panose="03000500000000000000" pitchFamily="66" charset="0"/>
              </a:rPr>
              <a:t>САНХҮҮГИЙН АУДИТ</a:t>
            </a:r>
            <a:endParaRPr lang="en-US" sz="1800" kern="100" dirty="0">
              <a:solidFill>
                <a:schemeClr val="bg1"/>
              </a:solidFill>
              <a:effectLst/>
              <a:latin typeface="Bahnschrift Condensed" panose="020B0502040204020203" pitchFamily="34" charset="0"/>
              <a:ea typeface="Calibri" panose="020F0502020204030204" pitchFamily="34" charset="0"/>
              <a:cs typeface="Mongolian Baiti" panose="03000500000000000000" pitchFamily="66" charset="0"/>
            </a:endParaRPr>
          </a:p>
        </p:txBody>
      </p:sp>
      <p:pic>
        <p:nvPicPr>
          <p:cNvPr id="23" name="Content Placeholder 5">
            <a:extLst>
              <a:ext uri="{FF2B5EF4-FFF2-40B4-BE49-F238E27FC236}">
                <a16:creationId xmlns:a16="http://schemas.microsoft.com/office/drawing/2014/main" id="{FE23A549-0D04-DFC8-2D4D-4B0F0459B9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54996" y="1298776"/>
            <a:ext cx="631586" cy="631586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C9CBF2E-9B19-661C-C3CE-C1F7FFB6AD22}"/>
              </a:ext>
            </a:extLst>
          </p:cNvPr>
          <p:cNvSpPr/>
          <p:nvPr/>
        </p:nvSpPr>
        <p:spPr>
          <a:xfrm rot="16200000">
            <a:off x="9972591" y="504377"/>
            <a:ext cx="45719" cy="308090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3FDFA7-9D94-3AEB-CF66-41088226BCF8}"/>
              </a:ext>
            </a:extLst>
          </p:cNvPr>
          <p:cNvSpPr txBox="1"/>
          <p:nvPr/>
        </p:nvSpPr>
        <p:spPr>
          <a:xfrm>
            <a:off x="9205622" y="1507705"/>
            <a:ext cx="158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solidFill>
                  <a:srgbClr val="FFFFFF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БУСАД</a:t>
            </a:r>
          </a:p>
        </p:txBody>
      </p:sp>
    </p:spTree>
    <p:extLst>
      <p:ext uri="{BB962C8B-B14F-4D97-AF65-F5344CB8AC3E}">
        <p14:creationId xmlns:p14="http://schemas.microsoft.com/office/powerpoint/2010/main" val="265170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  <p:bldP spid="24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16636-F1B1-EBF5-4223-D270B36E9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8D2E90-6983-535A-9A39-938FBD1BA9FC}"/>
              </a:ext>
            </a:extLst>
          </p:cNvPr>
          <p:cNvSpPr txBox="1">
            <a:spLocks/>
          </p:cNvSpPr>
          <p:nvPr/>
        </p:nvSpPr>
        <p:spPr>
          <a:xfrm>
            <a:off x="9147672" y="121555"/>
            <a:ext cx="2971579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2025 ОНД ХИЙГДЭХ ХЯНАЛТ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ШАЛГАЛТЫН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АЖЛЫН ТӨЛӨВЛӨГӨӨ</a:t>
            </a:r>
            <a:endParaRPr lang="en-US" sz="20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3658C140-B7AC-0845-6FC9-D98A2E1E5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9562" y="2232260"/>
            <a:ext cx="677306" cy="677306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89FC584-338D-802F-AE0F-B1D78FF12A2C}"/>
              </a:ext>
            </a:extLst>
          </p:cNvPr>
          <p:cNvSpPr/>
          <p:nvPr/>
        </p:nvSpPr>
        <p:spPr>
          <a:xfrm rot="16200000">
            <a:off x="3163653" y="2199454"/>
            <a:ext cx="45719" cy="169425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7AED73-97C9-4967-B558-930094C7ACD1}"/>
              </a:ext>
            </a:extLst>
          </p:cNvPr>
          <p:cNvSpPr txBox="1"/>
          <p:nvPr/>
        </p:nvSpPr>
        <p:spPr>
          <a:xfrm>
            <a:off x="3090009" y="2509456"/>
            <a:ext cx="158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solidFill>
                  <a:srgbClr val="FFFFFF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ЦЭЦЭРЛЭГ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5238ED-AD20-55DD-686A-27670D65C09F}"/>
              </a:ext>
            </a:extLst>
          </p:cNvPr>
          <p:cNvSpPr txBox="1"/>
          <p:nvPr/>
        </p:nvSpPr>
        <p:spPr>
          <a:xfrm>
            <a:off x="6812479" y="3119364"/>
            <a:ext cx="3186308" cy="75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mn-MN" sz="2000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Сүхбаатар дүүргийн Газар зохион байгуулалтын алба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060640-EF0E-3F82-376F-76BBE00D87AD}"/>
              </a:ext>
            </a:extLst>
          </p:cNvPr>
          <p:cNvSpPr txBox="1"/>
          <p:nvPr/>
        </p:nvSpPr>
        <p:spPr>
          <a:xfrm>
            <a:off x="2279562" y="3163286"/>
            <a:ext cx="1694259" cy="15855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51-р цэцэрлэг</a:t>
            </a:r>
            <a:endParaRPr lang="en-US" sz="48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54-р цэцэрлэг</a:t>
            </a:r>
            <a:endParaRPr lang="en-US" sz="48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69-р цэцэрлэг</a:t>
            </a:r>
            <a:endParaRPr lang="en-US" sz="4800" b="0" i="0" u="none" strike="noStrike" dirty="0">
              <a:effectLst/>
              <a:latin typeface="Bahnschrift Condensed" panose="020B0502040204020203" pitchFamily="34" charset="0"/>
            </a:endParaRPr>
          </a:p>
          <a:p>
            <a:pPr marL="342900" indent="-342900" algn="l" rtl="0" eaLnBrk="1" fontAlgn="t" latinLnBrk="0" hangingPunct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mn-MN" b="1" i="0" u="none" strike="noStrike" kern="100" dirty="0">
                <a:solidFill>
                  <a:srgbClr val="FFFFFF"/>
                </a:solidFill>
                <a:effectLst/>
                <a:latin typeface="Bahnschrift Condensed" panose="020B0502040204020203" pitchFamily="34" charset="0"/>
              </a:rPr>
              <a:t>75-р цэцэрлэг</a:t>
            </a:r>
            <a:endParaRPr lang="en-US" sz="4800" b="0" i="0" u="none" strike="noStrike" dirty="0">
              <a:effectLst/>
              <a:latin typeface="Bahnschrift Condensed" panose="020B050204020402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338055-5E1C-590A-5431-36CBF2F76D01}"/>
              </a:ext>
            </a:extLst>
          </p:cNvPr>
          <p:cNvSpPr txBox="1"/>
          <p:nvPr/>
        </p:nvSpPr>
        <p:spPr>
          <a:xfrm>
            <a:off x="129254" y="1577173"/>
            <a:ext cx="611451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kern="100" dirty="0">
                <a:solidFill>
                  <a:schemeClr val="bg1"/>
                </a:solidFill>
                <a:latin typeface="Bahnschrift Condensed" panose="020B0502040204020203" pitchFamily="34" charset="0"/>
                <a:ea typeface="Calibri" panose="020F0502020204030204" pitchFamily="34" charset="0"/>
                <a:cs typeface="Mongolian Baiti" panose="03000500000000000000" pitchFamily="66" charset="0"/>
              </a:rPr>
              <a:t>НИЙЦЛИЙН АУДИТ</a:t>
            </a:r>
            <a:endParaRPr lang="en-US" sz="1800" kern="100" dirty="0">
              <a:solidFill>
                <a:schemeClr val="bg1"/>
              </a:solidFill>
              <a:effectLst/>
              <a:latin typeface="Bahnschrift Condensed" panose="020B0502040204020203" pitchFamily="34" charset="0"/>
              <a:ea typeface="Calibri" panose="020F0502020204030204" pitchFamily="34" charset="0"/>
              <a:cs typeface="Mongolian Baiti" panose="03000500000000000000" pitchFamily="66" charset="0"/>
            </a:endParaRPr>
          </a:p>
        </p:txBody>
      </p:sp>
      <p:pic>
        <p:nvPicPr>
          <p:cNvPr id="23" name="Content Placeholder 5">
            <a:extLst>
              <a:ext uri="{FF2B5EF4-FFF2-40B4-BE49-F238E27FC236}">
                <a16:creationId xmlns:a16="http://schemas.microsoft.com/office/drawing/2014/main" id="{01A8937F-097E-3BC5-DE34-5B77DFD122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12479" y="2248741"/>
            <a:ext cx="631586" cy="63158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8BEB860-7AA1-C679-7DD8-72645D9F37B0}"/>
              </a:ext>
            </a:extLst>
          </p:cNvPr>
          <p:cNvSpPr txBox="1"/>
          <p:nvPr/>
        </p:nvSpPr>
        <p:spPr>
          <a:xfrm>
            <a:off x="7563105" y="2457670"/>
            <a:ext cx="158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solidFill>
                  <a:srgbClr val="FFFFFF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БУСАД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94C9F0-11BF-A1E3-C859-48EA905935AA}"/>
              </a:ext>
            </a:extLst>
          </p:cNvPr>
          <p:cNvSpPr txBox="1"/>
          <p:nvPr/>
        </p:nvSpPr>
        <p:spPr>
          <a:xfrm>
            <a:off x="5295675" y="1577173"/>
            <a:ext cx="611451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800" kern="100" dirty="0">
                <a:solidFill>
                  <a:schemeClr val="bg1"/>
                </a:solidFill>
                <a:effectLst/>
                <a:latin typeface="Bahnschrift Condensed" panose="020B0502040204020203" pitchFamily="34" charset="0"/>
                <a:ea typeface="Calibri" panose="020F0502020204030204" pitchFamily="34" charset="0"/>
                <a:cs typeface="Mongolian Baiti" panose="03000500000000000000" pitchFamily="66" charset="0"/>
              </a:rPr>
              <a:t>САНХҮҮГИЙН ХЯНАЛТ ШАЛТГАЛТ</a:t>
            </a:r>
            <a:endParaRPr lang="en-US" sz="1800" kern="100" dirty="0">
              <a:solidFill>
                <a:schemeClr val="bg1"/>
              </a:solidFill>
              <a:effectLst/>
              <a:latin typeface="Bahnschrift Condensed" panose="020B0502040204020203" pitchFamily="34" charset="0"/>
              <a:ea typeface="Calibri" panose="020F0502020204030204" pitchFamily="34" charset="0"/>
              <a:cs typeface="Mongolian Baiti" panose="03000500000000000000" pitchFamily="66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88DEE94-8EDE-04F9-7C30-AA3A02294E2F}"/>
              </a:ext>
            </a:extLst>
          </p:cNvPr>
          <p:cNvSpPr/>
          <p:nvPr/>
        </p:nvSpPr>
        <p:spPr>
          <a:xfrm rot="16200000">
            <a:off x="8330074" y="1506128"/>
            <a:ext cx="45719" cy="308090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20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25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11CF464-57BE-5B50-A7F3-53939A8991FC}"/>
              </a:ext>
            </a:extLst>
          </p:cNvPr>
          <p:cNvSpPr txBox="1">
            <a:spLocks/>
          </p:cNvSpPr>
          <p:nvPr/>
        </p:nvSpPr>
        <p:spPr>
          <a:xfrm>
            <a:off x="9357645" y="121555"/>
            <a:ext cx="2761606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2024 онд хийгдсэн дотоод аудит, санхүүгийн хяналт шалгалтын ажлын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дүн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FC91533-7B2C-3830-050F-5A556D5F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589903"/>
              </p:ext>
            </p:extLst>
          </p:nvPr>
        </p:nvGraphicFramePr>
        <p:xfrm>
          <a:off x="3000286" y="649940"/>
          <a:ext cx="6357359" cy="301744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47666">
                  <a:extLst>
                    <a:ext uri="{9D8B030D-6E8A-4147-A177-3AD203B41FA5}">
                      <a16:colId xmlns:a16="http://schemas.microsoft.com/office/drawing/2014/main" val="2594792500"/>
                    </a:ext>
                  </a:extLst>
                </a:gridCol>
                <a:gridCol w="2764563">
                  <a:extLst>
                    <a:ext uri="{9D8B030D-6E8A-4147-A177-3AD203B41FA5}">
                      <a16:colId xmlns:a16="http://schemas.microsoft.com/office/drawing/2014/main" val="844795331"/>
                    </a:ext>
                  </a:extLst>
                </a:gridCol>
                <a:gridCol w="942878">
                  <a:extLst>
                    <a:ext uri="{9D8B030D-6E8A-4147-A177-3AD203B41FA5}">
                      <a16:colId xmlns:a16="http://schemas.microsoft.com/office/drawing/2014/main" val="238582467"/>
                    </a:ext>
                  </a:extLst>
                </a:gridCol>
                <a:gridCol w="2002252">
                  <a:extLst>
                    <a:ext uri="{9D8B030D-6E8A-4147-A177-3AD203B41FA5}">
                      <a16:colId xmlns:a16="http://schemas.microsoft.com/office/drawing/2014/main" val="318376299"/>
                    </a:ext>
                  </a:extLst>
                </a:gridCol>
              </a:tblGrid>
              <a:tr h="545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№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Байгууллагын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нэр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Зөрчлийн тоо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Мянган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төгрөгөөр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645984"/>
                  </a:ext>
                </a:extLst>
              </a:tr>
              <a:tr h="262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1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4-р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сургууль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2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20,081.0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307571"/>
                  </a:ext>
                </a:extLst>
              </a:tr>
              <a:tr h="262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2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25-р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сургууль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2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61,343.4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433766"/>
                  </a:ext>
                </a:extLst>
              </a:tr>
              <a:tr h="262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3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71-р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сургууль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4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17,968.1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403194"/>
                  </a:ext>
                </a:extLst>
              </a:tr>
              <a:tr h="2658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4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marL="254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МОХСургууль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3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ong-CN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 -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3732990"/>
                  </a:ext>
                </a:extLst>
              </a:tr>
              <a:tr h="262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5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marL="254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159-р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сургууль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3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24,823.7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91194"/>
                  </a:ext>
                </a:extLst>
              </a:tr>
              <a:tr h="262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6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marL="254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БТСДС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3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15,113.1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044907"/>
                  </a:ext>
                </a:extLst>
              </a:tr>
              <a:tr h="545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7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Албан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бус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насан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туршийн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боловсролын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төв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1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-</a:t>
                      </a: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 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696913"/>
                  </a:ext>
                </a:extLst>
              </a:tr>
              <a:tr h="2922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 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Д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үн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 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139,329.3</a:t>
                      </a:r>
                      <a:endParaRPr lang="en-US" sz="16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72287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BCD5E33-A031-EB76-5878-C58096DBD2CF}"/>
              </a:ext>
            </a:extLst>
          </p:cNvPr>
          <p:cNvSpPr txBox="1"/>
          <p:nvPr/>
        </p:nvSpPr>
        <p:spPr>
          <a:xfrm>
            <a:off x="0" y="1706455"/>
            <a:ext cx="3114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n-MN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СУРГУУЛЬД ХИЙСЭН АУДИТААР</a:t>
            </a:r>
            <a:r>
              <a:rPr lang="en-US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</a:t>
            </a:r>
            <a:r>
              <a:rPr lang="mn-MN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ИЛЭРСЭН ЗӨРЧИЛ</a:t>
            </a:r>
            <a:endParaRPr lang="en-US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3A58CB7-B588-68FA-D4DC-0E1F6F05D5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748618"/>
              </p:ext>
            </p:extLst>
          </p:nvPr>
        </p:nvGraphicFramePr>
        <p:xfrm>
          <a:off x="145738" y="3721685"/>
          <a:ext cx="4988969" cy="3400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FF635A-F7E2-3221-03F2-D57D1ED46599}"/>
              </a:ext>
            </a:extLst>
          </p:cNvPr>
          <p:cNvCxnSpPr>
            <a:cxnSpLocks/>
          </p:cNvCxnSpPr>
          <p:nvPr/>
        </p:nvCxnSpPr>
        <p:spPr>
          <a:xfrm flipV="1">
            <a:off x="5910521" y="3898760"/>
            <a:ext cx="0" cy="2862453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F58C515-ED62-010E-2652-9173C59911A6}"/>
              </a:ext>
            </a:extLst>
          </p:cNvPr>
          <p:cNvCxnSpPr>
            <a:cxnSpLocks/>
          </p:cNvCxnSpPr>
          <p:nvPr/>
        </p:nvCxnSpPr>
        <p:spPr>
          <a:xfrm flipH="1">
            <a:off x="241160" y="3779507"/>
            <a:ext cx="11334541" cy="0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3A7FA9A1-8764-EBB7-A382-D7739FE7CA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7227727"/>
              </p:ext>
            </p:extLst>
          </p:nvPr>
        </p:nvGraphicFramePr>
        <p:xfrm>
          <a:off x="6573296" y="3976019"/>
          <a:ext cx="48516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491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5A0AC-D6C6-21C8-8978-EAC29140D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732EC9-FF07-4401-AE6A-C9F7CF6875E8}"/>
              </a:ext>
            </a:extLst>
          </p:cNvPr>
          <p:cNvSpPr txBox="1">
            <a:spLocks/>
          </p:cNvSpPr>
          <p:nvPr/>
        </p:nvSpPr>
        <p:spPr>
          <a:xfrm>
            <a:off x="9357645" y="121555"/>
            <a:ext cx="2761606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2024 онд хийгдсэн дотоод аудит, санхүүгийн хяналт шалгалтын ажлын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дүн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9A08F46-6332-B75D-EC77-B127F568E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081074"/>
              </p:ext>
            </p:extLst>
          </p:nvPr>
        </p:nvGraphicFramePr>
        <p:xfrm>
          <a:off x="3000286" y="1478001"/>
          <a:ext cx="6357359" cy="389304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47666">
                  <a:extLst>
                    <a:ext uri="{9D8B030D-6E8A-4147-A177-3AD203B41FA5}">
                      <a16:colId xmlns:a16="http://schemas.microsoft.com/office/drawing/2014/main" val="2594792500"/>
                    </a:ext>
                  </a:extLst>
                </a:gridCol>
                <a:gridCol w="2764563">
                  <a:extLst>
                    <a:ext uri="{9D8B030D-6E8A-4147-A177-3AD203B41FA5}">
                      <a16:colId xmlns:a16="http://schemas.microsoft.com/office/drawing/2014/main" val="844795331"/>
                    </a:ext>
                  </a:extLst>
                </a:gridCol>
                <a:gridCol w="942878">
                  <a:extLst>
                    <a:ext uri="{9D8B030D-6E8A-4147-A177-3AD203B41FA5}">
                      <a16:colId xmlns:a16="http://schemas.microsoft.com/office/drawing/2014/main" val="238582467"/>
                    </a:ext>
                  </a:extLst>
                </a:gridCol>
                <a:gridCol w="2002252">
                  <a:extLst>
                    <a:ext uri="{9D8B030D-6E8A-4147-A177-3AD203B41FA5}">
                      <a16:colId xmlns:a16="http://schemas.microsoft.com/office/drawing/2014/main" val="318376299"/>
                    </a:ext>
                  </a:extLst>
                </a:gridCol>
              </a:tblGrid>
              <a:tr h="545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№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Байгууллагын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нэр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Зөрчлийн тоо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Мянган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</a:rPr>
                        <a:t>төгрөгөөр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645984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49,027.5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307571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433766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17-р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24</a:t>
                      </a:r>
                      <a:r>
                        <a:rPr lang="mn-MN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,480.0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403194"/>
                  </a:ext>
                </a:extLst>
              </a:tr>
              <a:tr h="265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68-р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21,275.0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3732990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150-р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91194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160-р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171,650.8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044907"/>
                  </a:ext>
                </a:extLst>
              </a:tr>
              <a:tr h="216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225-р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851.0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696913"/>
                  </a:ext>
                </a:extLst>
              </a:tr>
              <a:tr h="292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234-р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19,932.0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28747"/>
                  </a:ext>
                </a:extLst>
              </a:tr>
              <a:tr h="292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248-р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663.6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641483"/>
                  </a:ext>
                </a:extLst>
              </a:tr>
              <a:tr h="292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283-р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1,737.0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206035"/>
                  </a:ext>
                </a:extLst>
              </a:tr>
              <a:tr h="292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299-р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цэцэрлэг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1,155.0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4911030"/>
                  </a:ext>
                </a:extLst>
              </a:tr>
              <a:tr h="292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үн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290,771.9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2028936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E7E677E-7955-B830-BB4A-17020705553A}"/>
              </a:ext>
            </a:extLst>
          </p:cNvPr>
          <p:cNvSpPr txBox="1"/>
          <p:nvPr/>
        </p:nvSpPr>
        <p:spPr>
          <a:xfrm>
            <a:off x="0" y="3105834"/>
            <a:ext cx="3114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n-MN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ЦЭЦЭРЛЭГТ ХИЙСЭН АУДИТААР</a:t>
            </a:r>
            <a:r>
              <a:rPr lang="en-US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</a:t>
            </a:r>
            <a:r>
              <a:rPr lang="mn-MN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ИЛЭРСЭН ЗӨРЧИЛ</a:t>
            </a:r>
            <a:endParaRPr lang="en-US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629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C0ECB4-7D8E-8DE5-3608-858E4A22A657}"/>
              </a:ext>
            </a:extLst>
          </p:cNvPr>
          <p:cNvCxnSpPr>
            <a:cxnSpLocks/>
          </p:cNvCxnSpPr>
          <p:nvPr/>
        </p:nvCxnSpPr>
        <p:spPr>
          <a:xfrm flipV="1">
            <a:off x="6041149" y="1185705"/>
            <a:ext cx="0" cy="4170066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EDCBA11-3220-40C0-0DF6-C7A35B204D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621661"/>
              </p:ext>
            </p:extLst>
          </p:nvPr>
        </p:nvGraphicFramePr>
        <p:xfrm>
          <a:off x="795494" y="1085223"/>
          <a:ext cx="4984399" cy="4676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50716E1-AACC-E81C-BA68-8B85649F5D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324895"/>
              </p:ext>
            </p:extLst>
          </p:nvPr>
        </p:nvGraphicFramePr>
        <p:xfrm>
          <a:off x="6494586" y="1085222"/>
          <a:ext cx="4901920" cy="4270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AE0C93E2-5C4A-15C5-2203-667964ED408D}"/>
              </a:ext>
            </a:extLst>
          </p:cNvPr>
          <p:cNvSpPr txBox="1">
            <a:spLocks/>
          </p:cNvSpPr>
          <p:nvPr/>
        </p:nvSpPr>
        <p:spPr>
          <a:xfrm>
            <a:off x="9357645" y="121555"/>
            <a:ext cx="2761606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2024 онд хийгдсэн дотоод аудит, санхүүгийн хяналт шалгалтын ажлын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дүн</a:t>
            </a:r>
          </a:p>
        </p:txBody>
      </p:sp>
    </p:spTree>
    <p:extLst>
      <p:ext uri="{BB962C8B-B14F-4D97-AF65-F5344CB8AC3E}">
        <p14:creationId xmlns:p14="http://schemas.microsoft.com/office/powerpoint/2010/main" val="609810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41D3B-4B44-0147-F641-624E0AA79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3D53236-ABD0-A404-A1C2-B6D319B03094}"/>
              </a:ext>
            </a:extLst>
          </p:cNvPr>
          <p:cNvSpPr txBox="1">
            <a:spLocks/>
          </p:cNvSpPr>
          <p:nvPr/>
        </p:nvSpPr>
        <p:spPr>
          <a:xfrm>
            <a:off x="9357645" y="121555"/>
            <a:ext cx="2761606" cy="63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2024 онд хийгдсэн дотоод аудит, санхүүгийн хяналт шалгалтын ажлын</a:t>
            </a:r>
            <a:r>
              <a:rPr lang="en-US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mn-MN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дүн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A4CCBF-C36E-4DC0-AAEE-0C1F0AC27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046198"/>
              </p:ext>
            </p:extLst>
          </p:nvPr>
        </p:nvGraphicFramePr>
        <p:xfrm>
          <a:off x="3000286" y="649940"/>
          <a:ext cx="6827002" cy="245789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95512">
                  <a:extLst>
                    <a:ext uri="{9D8B030D-6E8A-4147-A177-3AD203B41FA5}">
                      <a16:colId xmlns:a16="http://schemas.microsoft.com/office/drawing/2014/main" val="2594792500"/>
                    </a:ext>
                  </a:extLst>
                </a:gridCol>
                <a:gridCol w="3258350">
                  <a:extLst>
                    <a:ext uri="{9D8B030D-6E8A-4147-A177-3AD203B41FA5}">
                      <a16:colId xmlns:a16="http://schemas.microsoft.com/office/drawing/2014/main" val="844795331"/>
                    </a:ext>
                  </a:extLst>
                </a:gridCol>
                <a:gridCol w="1044340">
                  <a:extLst>
                    <a:ext uri="{9D8B030D-6E8A-4147-A177-3AD203B41FA5}">
                      <a16:colId xmlns:a16="http://schemas.microsoft.com/office/drawing/2014/main" val="23858246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18376299"/>
                    </a:ext>
                  </a:extLst>
                </a:gridCol>
              </a:tblGrid>
              <a:tr h="5452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д/д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Байгууллагын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нэр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Зөрчлийн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тоо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Мянган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төгрөгөөр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645984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Худалдан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авах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ажиллагааны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алба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7,800.0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307571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Сүхбаатар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дэвшил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ОНӨААТҮГ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228,716.1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433766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Ахмадын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хороо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3,277.0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403194"/>
                  </a:ext>
                </a:extLst>
              </a:tr>
              <a:tr h="265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Гэ</a:t>
                      </a: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р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бүл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хүүхэд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залуучууд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хөгжлийн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хэлтэс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12,624.0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3732990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Татварын</a:t>
                      </a: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хэлтэс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24,411.6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91194"/>
                  </a:ext>
                </a:extLst>
              </a:tr>
              <a:tr h="262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mn-MN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Д</a:t>
                      </a:r>
                      <a:r>
                        <a:rPr lang="en-US" sz="1800" kern="0" dirty="0" err="1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үн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kern="10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cs typeface="Arial" panose="020B0604020202020204" pitchFamily="34" charset="0"/>
                        </a:rPr>
                        <a:t>276,828.7</a:t>
                      </a:r>
                      <a:endParaRPr lang="en-US" sz="1800" kern="1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04490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928B3C8-BA9B-A6DA-C4C3-88794990A22E}"/>
              </a:ext>
            </a:extLst>
          </p:cNvPr>
          <p:cNvSpPr txBox="1"/>
          <p:nvPr/>
        </p:nvSpPr>
        <p:spPr>
          <a:xfrm>
            <a:off x="0" y="1706455"/>
            <a:ext cx="3114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n-MN" b="1" dirty="0">
                <a:solidFill>
                  <a:schemeClr val="bg1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ДЭРГЭДЭХ ХЭЛТЭС, АЛБАНД ХИЙСЭН АУДИТ</a:t>
            </a:r>
            <a:endParaRPr lang="en-US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E5F4F3-62C6-CB0B-831B-95F69E6C82A7}"/>
              </a:ext>
            </a:extLst>
          </p:cNvPr>
          <p:cNvCxnSpPr>
            <a:cxnSpLocks/>
          </p:cNvCxnSpPr>
          <p:nvPr/>
        </p:nvCxnSpPr>
        <p:spPr>
          <a:xfrm flipV="1">
            <a:off x="5910520" y="3720318"/>
            <a:ext cx="0" cy="2862453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35C8C49-0E75-EA76-84EA-D78D6C99783E}"/>
              </a:ext>
            </a:extLst>
          </p:cNvPr>
          <p:cNvCxnSpPr>
            <a:cxnSpLocks/>
          </p:cNvCxnSpPr>
          <p:nvPr/>
        </p:nvCxnSpPr>
        <p:spPr>
          <a:xfrm flipH="1">
            <a:off x="243250" y="3440375"/>
            <a:ext cx="11334541" cy="0"/>
          </a:xfrm>
          <a:prstGeom prst="line">
            <a:avLst/>
          </a:prstGeom>
          <a:ln>
            <a:solidFill>
              <a:srgbClr val="FFC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A610563-F675-CBDF-8048-E2B08B4950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8150622"/>
              </p:ext>
            </p:extLst>
          </p:nvPr>
        </p:nvGraphicFramePr>
        <p:xfrm>
          <a:off x="243250" y="3720318"/>
          <a:ext cx="5494358" cy="299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767615D-BA47-DB42-0B68-EBB5E4FA39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862220"/>
              </p:ext>
            </p:extLst>
          </p:nvPr>
        </p:nvGraphicFramePr>
        <p:xfrm>
          <a:off x="6189786" y="3698493"/>
          <a:ext cx="5388004" cy="3083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999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655</Words>
  <Application>Microsoft Office PowerPoint</Application>
  <PresentationFormat>Widescreen</PresentationFormat>
  <Paragraphs>242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Bahnschrift Condensed</vt:lpstr>
      <vt:lpstr>Calibri</vt:lpstr>
      <vt:lpstr>Calibri Light</vt:lpstr>
      <vt:lpstr>Franklin Gothic Book</vt:lpstr>
      <vt:lpstr>Office Theme</vt:lpstr>
      <vt:lpstr>PowerPoint Presentation</vt:lpstr>
      <vt:lpstr>ДОТООД БҮТЭЦ, ОРОН ТОО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Uyanga Ankhbayar</dc:creator>
  <cp:lastModifiedBy>eenee munkh</cp:lastModifiedBy>
  <cp:revision>137</cp:revision>
  <dcterms:created xsi:type="dcterms:W3CDTF">2025-03-07T00:50:21Z</dcterms:created>
  <dcterms:modified xsi:type="dcterms:W3CDTF">2025-12-16T03:21:12Z</dcterms:modified>
</cp:coreProperties>
</file>